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2.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86" r:id="rId3"/>
  </p:sldMasterIdLst>
  <p:notesMasterIdLst>
    <p:notesMasterId r:id="rId21"/>
  </p:notesMasterIdLst>
  <p:sldIdLst>
    <p:sldId id="256" r:id="rId4"/>
    <p:sldId id="269" r:id="rId5"/>
    <p:sldId id="259" r:id="rId6"/>
    <p:sldId id="276" r:id="rId7"/>
    <p:sldId id="264" r:id="rId8"/>
    <p:sldId id="285" r:id="rId9"/>
    <p:sldId id="278" r:id="rId10"/>
    <p:sldId id="277" r:id="rId11"/>
    <p:sldId id="281" r:id="rId12"/>
    <p:sldId id="262" r:id="rId13"/>
    <p:sldId id="260" r:id="rId14"/>
    <p:sldId id="275" r:id="rId15"/>
    <p:sldId id="279" r:id="rId16"/>
    <p:sldId id="280" r:id="rId17"/>
    <p:sldId id="284" r:id="rId18"/>
    <p:sldId id="288"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41C"/>
    <a:srgbClr val="262626"/>
    <a:srgbClr val="474749"/>
    <a:srgbClr val="B3B3B3"/>
    <a:srgbClr val="67747C"/>
    <a:srgbClr val="6D7B84"/>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5" autoAdjust="0"/>
    <p:restoredTop sz="93109" autoAdjust="0"/>
  </p:normalViewPr>
  <p:slideViewPr>
    <p:cSldViewPr snapToGrid="0">
      <p:cViewPr varScale="1">
        <p:scale>
          <a:sx n="80" d="100"/>
          <a:sy n="80" d="100"/>
        </p:scale>
        <p:origin x="782" y="53"/>
      </p:cViewPr>
      <p:guideLst/>
    </p:cSldViewPr>
  </p:slideViewPr>
  <p:notesTextViewPr>
    <p:cViewPr>
      <p:scale>
        <a:sx n="1" d="1"/>
        <a:sy n="1" d="1"/>
      </p:scale>
      <p:origin x="0" y="0"/>
    </p:cViewPr>
  </p:notesTextViewPr>
  <p:sorterViewPr>
    <p:cViewPr>
      <p:scale>
        <a:sx n="150" d="100"/>
        <a:sy n="150" d="100"/>
      </p:scale>
      <p:origin x="0" y="-51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Planning%20Project\Results\3_4th_week_results_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lanning%20Project\Results\3_4th_week_results_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lanning%20Project\Results\3_4th_week_results_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2.xlsx"/></Relationships>
</file>

<file path=ppt/charts/_rels/chart7.xml.rels><?xml version="1.0" encoding="UTF-8" standalone="yes"?>
<Relationships xmlns="http://schemas.openxmlformats.org/package/2006/relationships"><Relationship Id="rId3" Type="http://schemas.openxmlformats.org/officeDocument/2006/relationships/oleObject" Target="file:///D:\Planning%20Project\Results\3_4th_week_results_graph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xlsx"/></Relationships>
</file>

<file path=ppt/charts/_rels/chart9.xml.rels><?xml version="1.0" encoding="UTF-8" standalone="yes"?>
<Relationships xmlns="http://schemas.openxmlformats.org/package/2006/relationships"><Relationship Id="rId3" Type="http://schemas.openxmlformats.org/officeDocument/2006/relationships/oleObject" Target="file:///D:\Planning%20Project\Results\3_4th_week_results_graph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manualLayout>
          <c:layoutTarget val="inner"/>
          <c:xMode val="edge"/>
          <c:yMode val="edge"/>
          <c:x val="2.0374422676076139E-2"/>
          <c:y val="0.10259912585311912"/>
          <c:w val="0.78374672361198694"/>
          <c:h val="0.82733419614305126"/>
        </c:manualLayout>
      </c:layout>
      <c:bar3DChart>
        <c:barDir val="col"/>
        <c:grouping val="stacked"/>
        <c:varyColors val="0"/>
        <c:ser>
          <c:idx val="0"/>
          <c:order val="0"/>
          <c:tx>
            <c:v>City</c:v>
          </c:tx>
          <c:spPr>
            <a:solidFill>
              <a:srgbClr val="80808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aiandra GD" panose="020E0502030308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Crime_year!$E$5:$E$9</c:f>
              <c:numCache>
                <c:formatCode>General</c:formatCode>
                <c:ptCount val="5"/>
                <c:pt idx="0">
                  <c:v>2014</c:v>
                </c:pt>
                <c:pt idx="1">
                  <c:v>2015</c:v>
                </c:pt>
                <c:pt idx="2">
                  <c:v>2016</c:v>
                </c:pt>
                <c:pt idx="3">
                  <c:v>2017</c:v>
                </c:pt>
                <c:pt idx="4">
                  <c:v>2018</c:v>
                </c:pt>
              </c:numCache>
            </c:numRef>
          </c:cat>
          <c:val>
            <c:numRef>
              <c:f>Crime_year!$J$9:$N$9</c:f>
              <c:numCache>
                <c:formatCode>General</c:formatCode>
                <c:ptCount val="5"/>
                <c:pt idx="0">
                  <c:v>2287</c:v>
                </c:pt>
                <c:pt idx="1">
                  <c:v>1818</c:v>
                </c:pt>
                <c:pt idx="2">
                  <c:v>1962</c:v>
                </c:pt>
                <c:pt idx="3">
                  <c:v>1561</c:v>
                </c:pt>
                <c:pt idx="4">
                  <c:v>1485</c:v>
                </c:pt>
              </c:numCache>
            </c:numRef>
          </c:val>
          <c:extLst>
            <c:ext xmlns:c16="http://schemas.microsoft.com/office/drawing/2014/chart" uri="{C3380CC4-5D6E-409C-BE32-E72D297353CC}">
              <c16:uniqueId val="{00000000-C729-4A05-9461-052F5D6A1ACD}"/>
            </c:ext>
          </c:extLst>
        </c:ser>
        <c:ser>
          <c:idx val="1"/>
          <c:order val="1"/>
          <c:tx>
            <c:v>Municipality</c:v>
          </c:tx>
          <c:spPr>
            <a:solidFill>
              <a:srgbClr val="FF541C"/>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aiandra GD" panose="020E0502030308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Crime_year!$E$5:$E$9</c:f>
              <c:numCache>
                <c:formatCode>General</c:formatCode>
                <c:ptCount val="5"/>
                <c:pt idx="0">
                  <c:v>2014</c:v>
                </c:pt>
                <c:pt idx="1">
                  <c:v>2015</c:v>
                </c:pt>
                <c:pt idx="2">
                  <c:v>2016</c:v>
                </c:pt>
                <c:pt idx="3">
                  <c:v>2017</c:v>
                </c:pt>
                <c:pt idx="4">
                  <c:v>2018</c:v>
                </c:pt>
              </c:numCache>
            </c:numRef>
          </c:cat>
          <c:val>
            <c:numRef>
              <c:f>Crime_year!$J$14:$N$14</c:f>
              <c:numCache>
                <c:formatCode>General</c:formatCode>
                <c:ptCount val="5"/>
                <c:pt idx="0">
                  <c:v>70</c:v>
                </c:pt>
                <c:pt idx="1">
                  <c:v>74</c:v>
                </c:pt>
                <c:pt idx="2">
                  <c:v>61</c:v>
                </c:pt>
                <c:pt idx="3">
                  <c:v>34</c:v>
                </c:pt>
                <c:pt idx="4">
                  <c:v>27</c:v>
                </c:pt>
              </c:numCache>
            </c:numRef>
          </c:val>
          <c:extLst>
            <c:ext xmlns:c16="http://schemas.microsoft.com/office/drawing/2014/chart" uri="{C3380CC4-5D6E-409C-BE32-E72D297353CC}">
              <c16:uniqueId val="{00000001-C729-4A05-9461-052F5D6A1ACD}"/>
            </c:ext>
          </c:extLst>
        </c:ser>
        <c:dLbls>
          <c:showLegendKey val="0"/>
          <c:showVal val="1"/>
          <c:showCatName val="0"/>
          <c:showSerName val="0"/>
          <c:showPercent val="0"/>
          <c:showBubbleSize val="0"/>
        </c:dLbls>
        <c:gapWidth val="79"/>
        <c:shape val="box"/>
        <c:axId val="336479704"/>
        <c:axId val="336480032"/>
        <c:axId val="0"/>
      </c:bar3DChart>
      <c:catAx>
        <c:axId val="336479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bg1">
                    <a:lumMod val="85000"/>
                  </a:schemeClr>
                </a:solidFill>
                <a:latin typeface="+mn-lt"/>
                <a:ea typeface="+mn-ea"/>
                <a:cs typeface="+mn-cs"/>
              </a:defRPr>
            </a:pPr>
            <a:endParaRPr lang="en-US"/>
          </a:p>
        </c:txPr>
        <c:crossAx val="336480032"/>
        <c:crosses val="autoZero"/>
        <c:auto val="1"/>
        <c:lblAlgn val="ctr"/>
        <c:lblOffset val="100"/>
        <c:noMultiLvlLbl val="0"/>
      </c:catAx>
      <c:valAx>
        <c:axId val="336480032"/>
        <c:scaling>
          <c:orientation val="minMax"/>
        </c:scaling>
        <c:delete val="1"/>
        <c:axPos val="l"/>
        <c:numFmt formatCode="General" sourceLinked="1"/>
        <c:majorTickMark val="none"/>
        <c:minorTickMark val="none"/>
        <c:tickLblPos val="nextTo"/>
        <c:crossAx val="336479704"/>
        <c:crosses val="autoZero"/>
        <c:crossBetween val="between"/>
      </c:valAx>
      <c:spPr>
        <a:noFill/>
        <a:ln>
          <a:noFill/>
        </a:ln>
        <a:effectLst/>
      </c:spPr>
    </c:plotArea>
    <c:legend>
      <c:legendPos val="tr"/>
      <c:legendEntry>
        <c:idx val="0"/>
        <c:txPr>
          <a:bodyPr rot="0" spcFirstLastPara="1" vertOverflow="ellipsis" vert="horz" wrap="square" anchor="ctr" anchorCtr="1"/>
          <a:lstStyle/>
          <a:p>
            <a:pPr>
              <a:defRPr sz="2000" b="0" i="0" u="none" strike="noStrike" kern="1200" baseline="0">
                <a:solidFill>
                  <a:schemeClr val="bg2">
                    <a:lumMod val="7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000" b="0" i="0" u="none" strike="noStrike" kern="1200" baseline="0">
                <a:solidFill>
                  <a:schemeClr val="bg2">
                    <a:lumMod val="75000"/>
                  </a:schemeClr>
                </a:solidFill>
                <a:latin typeface="+mn-lt"/>
                <a:ea typeface="+mn-ea"/>
                <a:cs typeface="+mn-cs"/>
              </a:defRPr>
            </a:pPr>
            <a:endParaRPr lang="en-US"/>
          </a:p>
        </c:txPr>
      </c:legendEntry>
      <c:layout>
        <c:manualLayout>
          <c:xMode val="edge"/>
          <c:yMode val="edge"/>
          <c:x val="0.19812514475028278"/>
          <c:y val="0.10329613195310543"/>
          <c:w val="0.60739172970535404"/>
          <c:h val="0.10111650024648293"/>
        </c:manualLayout>
      </c:layout>
      <c:overlay val="0"/>
      <c:spPr>
        <a:solidFill>
          <a:srgbClr val="262626"/>
        </a:solid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dPt>
            <c:idx val="0"/>
            <c:bubble3D val="0"/>
            <c:explosion val="7"/>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0CC6-4D99-8DAB-C9C72789FAAC}"/>
              </c:ext>
            </c:extLst>
          </c:dPt>
          <c:dPt>
            <c:idx val="1"/>
            <c:bubble3D val="0"/>
            <c:explosion val="13"/>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0CC6-4D99-8DAB-C9C72789FAAC}"/>
              </c:ext>
            </c:extLst>
          </c:dPt>
          <c:dPt>
            <c:idx val="2"/>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0CC6-4D99-8DAB-C9C72789FAAC}"/>
              </c:ext>
            </c:extLst>
          </c:dPt>
          <c:dPt>
            <c:idx val="3"/>
            <c:bubble3D val="0"/>
            <c:explosion val="1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0CC6-4D99-8DAB-C9C72789FAAC}"/>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0CC6-4D99-8DAB-C9C72789FAAC}"/>
              </c:ext>
            </c:extLst>
          </c:dPt>
          <c:dPt>
            <c:idx val="5"/>
            <c:bubble3D val="0"/>
            <c:explosion val="11"/>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0CC6-4D99-8DAB-C9C72789FAAC}"/>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A91F-474C-A67F-33DE7F0923AE}"/>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0CC6-4D99-8DAB-C9C72789FAAC}"/>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0CC6-4D99-8DAB-C9C72789FAAC}"/>
                </c:ext>
              </c:extLst>
            </c:dLbl>
            <c:dLbl>
              <c:idx val="2"/>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20C01C4E-7EA6-44A0-B10C-5399DBA36080}" type="CATEGORYNAME">
                      <a:rPr lang="en-US">
                        <a:solidFill>
                          <a:schemeClr val="accent6"/>
                        </a:solidFill>
                      </a:rPr>
                      <a:pPr>
                        <a:defRPr>
                          <a:solidFill>
                            <a:schemeClr val="accent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0CC6-4D99-8DAB-C9C72789FAAC}"/>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0CC6-4D99-8DAB-C9C72789FAAC}"/>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9-0CC6-4D99-8DAB-C9C72789FAAC}"/>
                </c:ext>
              </c:extLst>
            </c:dLbl>
            <c:dLbl>
              <c:idx val="5"/>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19446326-6CDD-4FBC-98F7-908C3716143B}" type="CATEGORYNAME">
                      <a:rPr lang="en-US">
                        <a:solidFill>
                          <a:schemeClr val="accent3"/>
                        </a:solidFill>
                      </a:rPr>
                      <a:pPr>
                        <a:defRPr>
                          <a:solidFill>
                            <a:schemeClr val="accent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0CC6-4D99-8DAB-C9C72789FAAC}"/>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C-A91F-474C-A67F-33DE7F0923AE}"/>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Monday</c:v>
                </c:pt>
                <c:pt idx="1">
                  <c:v>Tuesday</c:v>
                </c:pt>
                <c:pt idx="2">
                  <c:v>Wednesday</c:v>
                </c:pt>
                <c:pt idx="3">
                  <c:v>Thursday</c:v>
                </c:pt>
                <c:pt idx="4">
                  <c:v>Friday</c:v>
                </c:pt>
                <c:pt idx="5">
                  <c:v>Saturday</c:v>
                </c:pt>
                <c:pt idx="6">
                  <c:v>Sunday</c:v>
                </c:pt>
              </c:strCache>
            </c:strRef>
          </c:cat>
          <c:val>
            <c:numRef>
              <c:f>Sheet1!$B$2:$B$8</c:f>
              <c:numCache>
                <c:formatCode>General</c:formatCode>
                <c:ptCount val="7"/>
                <c:pt idx="0">
                  <c:v>1227</c:v>
                </c:pt>
                <c:pt idx="1">
                  <c:v>1139</c:v>
                </c:pt>
                <c:pt idx="2">
                  <c:v>1243</c:v>
                </c:pt>
                <c:pt idx="3">
                  <c:v>1299</c:v>
                </c:pt>
                <c:pt idx="4">
                  <c:v>1408</c:v>
                </c:pt>
                <c:pt idx="5">
                  <c:v>1503</c:v>
                </c:pt>
                <c:pt idx="6">
                  <c:v>1294</c:v>
                </c:pt>
              </c:numCache>
            </c:numRef>
          </c:val>
          <c:extLst>
            <c:ext xmlns:c16="http://schemas.microsoft.com/office/drawing/2014/chart" uri="{C3380CC4-5D6E-409C-BE32-E72D297353CC}">
              <c16:uniqueId val="{0000000C-0CC6-4D99-8DAB-C9C72789FAAC}"/>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dPt>
            <c:idx val="0"/>
            <c:bubble3D val="0"/>
            <c:explosion val="7"/>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42C3-4911-B1E0-BA27CACE3ECC}"/>
              </c:ext>
            </c:extLst>
          </c:dPt>
          <c:dPt>
            <c:idx val="1"/>
            <c:bubble3D val="0"/>
            <c:explosion val="13"/>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42C3-4911-B1E0-BA27CACE3ECC}"/>
              </c:ext>
            </c:extLst>
          </c:dPt>
          <c:dPt>
            <c:idx val="2"/>
            <c:bubble3D val="0"/>
            <c:spPr>
              <a:solidFill>
                <a:schemeClr val="bg1">
                  <a:lumMod val="65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42C3-4911-B1E0-BA27CACE3ECC}"/>
              </c:ext>
            </c:extLst>
          </c:dPt>
          <c:dPt>
            <c:idx val="3"/>
            <c:bubble3D val="0"/>
            <c:explosion val="1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42C3-4911-B1E0-BA27CACE3ECC}"/>
              </c:ext>
            </c:extLst>
          </c:dPt>
          <c:dPt>
            <c:idx val="4"/>
            <c:bubble3D val="0"/>
            <c:explosion val="9"/>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42C3-4911-B1E0-BA27CACE3ECC}"/>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42C3-4911-B1E0-BA27CACE3ECC}"/>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42C3-4911-B1E0-BA27CACE3ECC}"/>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42C3-4911-B1E0-BA27CACE3ECC}"/>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42C3-4911-B1E0-BA27CACE3ECC}"/>
                </c:ext>
              </c:extLst>
            </c:dLbl>
            <c:dLbl>
              <c:idx val="2"/>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A385AFC2-CBD3-4618-8844-5282A5856AF4}" type="CATEGORYNAME">
                      <a:rPr lang="en-US">
                        <a:solidFill>
                          <a:schemeClr val="accent2"/>
                        </a:solidFill>
                      </a:rPr>
                      <a:pPr>
                        <a:defRPr>
                          <a:solidFill>
                            <a:schemeClr val="accent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2C3-4911-B1E0-BA27CACE3ECC}"/>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42C3-4911-B1E0-BA27CACE3ECC}"/>
                </c:ext>
              </c:extLst>
            </c:dLbl>
            <c:dLbl>
              <c:idx val="4"/>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BDD31E31-0398-43FA-8436-E809E15BA0F0}" type="CATEGORYNAME">
                      <a:rPr lang="en-US">
                        <a:solidFill>
                          <a:schemeClr val="accent3"/>
                        </a:solidFill>
                      </a:rPr>
                      <a:pPr>
                        <a:defRPr>
                          <a:solidFill>
                            <a:schemeClr val="accent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42C3-4911-B1E0-BA27CACE3ECC}"/>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42C3-4911-B1E0-BA27CACE3ECC}"/>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D-42C3-4911-B1E0-BA27CACE3ECC}"/>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Monday</c:v>
                </c:pt>
                <c:pt idx="1">
                  <c:v>Tuesday</c:v>
                </c:pt>
                <c:pt idx="2">
                  <c:v>Wednesday</c:v>
                </c:pt>
                <c:pt idx="3">
                  <c:v>Thursday</c:v>
                </c:pt>
                <c:pt idx="4">
                  <c:v>Friday</c:v>
                </c:pt>
                <c:pt idx="5">
                  <c:v>Saturday</c:v>
                </c:pt>
                <c:pt idx="6">
                  <c:v>Sunday</c:v>
                </c:pt>
              </c:strCache>
            </c:strRef>
          </c:cat>
          <c:val>
            <c:numRef>
              <c:f>Sheet1!$B$2:$B$8</c:f>
              <c:numCache>
                <c:formatCode>General</c:formatCode>
                <c:ptCount val="7"/>
                <c:pt idx="0">
                  <c:v>28</c:v>
                </c:pt>
                <c:pt idx="1">
                  <c:v>25</c:v>
                </c:pt>
                <c:pt idx="2">
                  <c:v>43</c:v>
                </c:pt>
                <c:pt idx="3">
                  <c:v>30</c:v>
                </c:pt>
                <c:pt idx="4">
                  <c:v>55</c:v>
                </c:pt>
                <c:pt idx="5">
                  <c:v>42</c:v>
                </c:pt>
                <c:pt idx="6">
                  <c:v>43</c:v>
                </c:pt>
              </c:numCache>
            </c:numRef>
          </c:val>
          <c:extLst>
            <c:ext xmlns:c16="http://schemas.microsoft.com/office/drawing/2014/chart" uri="{C3380CC4-5D6E-409C-BE32-E72D297353CC}">
              <c16:uniqueId val="{0000000E-42C3-4911-B1E0-BA27CACE3ECC}"/>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5"/>
            <c:invertIfNegative val="0"/>
            <c:bubble3D val="0"/>
            <c:spPr>
              <a:solidFill>
                <a:schemeClr val="accent3">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2-5048-40F5-9417-3C33393BA35F}"/>
              </c:ext>
            </c:extLst>
          </c:dPt>
          <c:dLbls>
            <c:spPr>
              <a:noFill/>
              <a:ln>
                <a:no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aiandra GD" panose="020E0502030308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Crime_day!$H$5:$N$5</c:f>
              <c:strCache>
                <c:ptCount val="7"/>
                <c:pt idx="0">
                  <c:v>Mon</c:v>
                </c:pt>
                <c:pt idx="1">
                  <c:v>Tue</c:v>
                </c:pt>
                <c:pt idx="2">
                  <c:v>Wed</c:v>
                </c:pt>
                <c:pt idx="3">
                  <c:v>Thu</c:v>
                </c:pt>
                <c:pt idx="4">
                  <c:v>Fri</c:v>
                </c:pt>
                <c:pt idx="5">
                  <c:v>Sat</c:v>
                </c:pt>
                <c:pt idx="6">
                  <c:v>Sun</c:v>
                </c:pt>
              </c:strCache>
            </c:strRef>
          </c:cat>
          <c:val>
            <c:numRef>
              <c:f>Crime_day!$H$6:$N$6</c:f>
              <c:numCache>
                <c:formatCode>General</c:formatCode>
                <c:ptCount val="7"/>
                <c:pt idx="0">
                  <c:v>1227</c:v>
                </c:pt>
                <c:pt idx="1">
                  <c:v>1139</c:v>
                </c:pt>
                <c:pt idx="2">
                  <c:v>1243</c:v>
                </c:pt>
                <c:pt idx="3">
                  <c:v>1299</c:v>
                </c:pt>
                <c:pt idx="4">
                  <c:v>1408</c:v>
                </c:pt>
                <c:pt idx="5">
                  <c:v>1503</c:v>
                </c:pt>
                <c:pt idx="6">
                  <c:v>1294</c:v>
                </c:pt>
              </c:numCache>
            </c:numRef>
          </c:val>
          <c:extLst>
            <c:ext xmlns:c16="http://schemas.microsoft.com/office/drawing/2014/chart" uri="{C3380CC4-5D6E-409C-BE32-E72D297353CC}">
              <c16:uniqueId val="{00000000-5048-40F5-9417-3C33393BA35F}"/>
            </c:ext>
          </c:extLst>
        </c:ser>
        <c:dLbls>
          <c:showLegendKey val="0"/>
          <c:showVal val="1"/>
          <c:showCatName val="0"/>
          <c:showSerName val="0"/>
          <c:showPercent val="0"/>
          <c:showBubbleSize val="0"/>
        </c:dLbls>
        <c:gapWidth val="84"/>
        <c:gapDepth val="53"/>
        <c:shape val="box"/>
        <c:axId val="550243784"/>
        <c:axId val="550241816"/>
        <c:axId val="0"/>
      </c:bar3DChart>
      <c:catAx>
        <c:axId val="5502437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75000"/>
                  </a:schemeClr>
                </a:solidFill>
                <a:latin typeface="+mn-lt"/>
                <a:ea typeface="+mn-ea"/>
                <a:cs typeface="+mn-cs"/>
              </a:defRPr>
            </a:pPr>
            <a:endParaRPr lang="en-US"/>
          </a:p>
        </c:txPr>
        <c:crossAx val="550241816"/>
        <c:crosses val="autoZero"/>
        <c:auto val="1"/>
        <c:lblAlgn val="ctr"/>
        <c:lblOffset val="100"/>
        <c:noMultiLvlLbl val="0"/>
      </c:catAx>
      <c:valAx>
        <c:axId val="550241816"/>
        <c:scaling>
          <c:orientation val="minMax"/>
        </c:scaling>
        <c:delete val="1"/>
        <c:axPos val="l"/>
        <c:numFmt formatCode="General" sourceLinked="1"/>
        <c:majorTickMark val="out"/>
        <c:minorTickMark val="none"/>
        <c:tickLblPos val="nextTo"/>
        <c:crossAx val="550243784"/>
        <c:crosses val="autoZero"/>
        <c:crossBetween val="between"/>
      </c:valAx>
      <c:spPr>
        <a:noFill/>
        <a:ln>
          <a:noFill/>
        </a:ln>
        <a:effectLst/>
      </c:spPr>
    </c:plotArea>
    <c:plotVisOnly val="1"/>
    <c:dispBlanksAs val="gap"/>
    <c:showDLblsOverMax val="0"/>
  </c:chart>
  <c:spPr>
    <a:noFill/>
    <a:ln w="6350"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v>Municipality</c:v>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4"/>
            <c:invertIfNegative val="0"/>
            <c:bubble3D val="0"/>
            <c:spPr>
              <a:solidFill>
                <a:schemeClr val="accent3">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0E21-417B-A8B4-E3409FE7D885}"/>
              </c:ext>
            </c:extLst>
          </c:dPt>
          <c:dLbls>
            <c:spPr>
              <a:noFill/>
              <a:ln>
                <a:no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aiandra GD" panose="020E0502030308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Crime_day!$H$10:$N$10</c:f>
              <c:strCache>
                <c:ptCount val="7"/>
                <c:pt idx="0">
                  <c:v>Mon</c:v>
                </c:pt>
                <c:pt idx="1">
                  <c:v>Tue</c:v>
                </c:pt>
                <c:pt idx="2">
                  <c:v>Wed</c:v>
                </c:pt>
                <c:pt idx="3">
                  <c:v>Thu</c:v>
                </c:pt>
                <c:pt idx="4">
                  <c:v>Fri</c:v>
                </c:pt>
                <c:pt idx="5">
                  <c:v>Sat</c:v>
                </c:pt>
                <c:pt idx="6">
                  <c:v>Sun</c:v>
                </c:pt>
              </c:strCache>
            </c:strRef>
          </c:cat>
          <c:val>
            <c:numRef>
              <c:f>Crime_day!$H$11:$N$11</c:f>
              <c:numCache>
                <c:formatCode>General</c:formatCode>
                <c:ptCount val="7"/>
                <c:pt idx="0">
                  <c:v>28</c:v>
                </c:pt>
                <c:pt idx="1">
                  <c:v>25</c:v>
                </c:pt>
                <c:pt idx="2">
                  <c:v>43</c:v>
                </c:pt>
                <c:pt idx="3">
                  <c:v>30</c:v>
                </c:pt>
                <c:pt idx="4">
                  <c:v>55</c:v>
                </c:pt>
                <c:pt idx="5">
                  <c:v>42</c:v>
                </c:pt>
                <c:pt idx="6">
                  <c:v>43</c:v>
                </c:pt>
              </c:numCache>
            </c:numRef>
          </c:val>
          <c:extLst>
            <c:ext xmlns:c16="http://schemas.microsoft.com/office/drawing/2014/chart" uri="{C3380CC4-5D6E-409C-BE32-E72D297353CC}">
              <c16:uniqueId val="{00000000-0E21-417B-A8B4-E3409FE7D885}"/>
            </c:ext>
          </c:extLst>
        </c:ser>
        <c:dLbls>
          <c:showLegendKey val="0"/>
          <c:showVal val="1"/>
          <c:showCatName val="0"/>
          <c:showSerName val="0"/>
          <c:showPercent val="0"/>
          <c:showBubbleSize val="0"/>
        </c:dLbls>
        <c:gapWidth val="84"/>
        <c:gapDepth val="53"/>
        <c:shape val="box"/>
        <c:axId val="545360816"/>
        <c:axId val="545364096"/>
        <c:axId val="0"/>
      </c:bar3DChart>
      <c:catAx>
        <c:axId val="54536081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75000"/>
                  </a:schemeClr>
                </a:solidFill>
                <a:latin typeface="+mn-lt"/>
                <a:ea typeface="+mn-ea"/>
                <a:cs typeface="+mn-cs"/>
              </a:defRPr>
            </a:pPr>
            <a:endParaRPr lang="en-US"/>
          </a:p>
        </c:txPr>
        <c:crossAx val="545364096"/>
        <c:crosses val="autoZero"/>
        <c:auto val="1"/>
        <c:lblAlgn val="ctr"/>
        <c:lblOffset val="100"/>
        <c:noMultiLvlLbl val="0"/>
      </c:catAx>
      <c:valAx>
        <c:axId val="545364096"/>
        <c:scaling>
          <c:orientation val="minMax"/>
        </c:scaling>
        <c:delete val="1"/>
        <c:axPos val="l"/>
        <c:numFmt formatCode="General" sourceLinked="1"/>
        <c:majorTickMark val="out"/>
        <c:minorTickMark val="none"/>
        <c:tickLblPos val="nextTo"/>
        <c:crossAx val="545360816"/>
        <c:crosses val="autoZero"/>
        <c:crossBetween val="between"/>
      </c:valAx>
      <c:spPr>
        <a:noFill/>
        <a:ln>
          <a:noFill/>
        </a:ln>
        <a:effectLst/>
      </c:spPr>
    </c:plotArea>
    <c:plotVisOnly val="1"/>
    <c:dispBlanksAs val="gap"/>
    <c:showDLblsOverMax val="0"/>
  </c:chart>
  <c:spPr>
    <a:noFill/>
    <a:ln w="6350"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rgbClr val="B3B3B3"/>
            </a:solidFill>
            <a:ln w="3175">
              <a:solidFill>
                <a:srgbClr val="FF541C"/>
              </a:solidFill>
            </a:ln>
            <a:effectLst/>
            <a:sp3d contourW="3175">
              <a:contourClr>
                <a:srgbClr val="FF541C"/>
              </a:contourClr>
            </a:sp3d>
          </c:spPr>
          <c:invertIfNegative val="0"/>
          <c:dPt>
            <c:idx val="0"/>
            <c:invertIfNegative val="0"/>
            <c:bubble3D val="0"/>
            <c:spPr>
              <a:solidFill>
                <a:srgbClr val="FF541C"/>
              </a:solidFill>
              <a:ln w="3175">
                <a:solidFill>
                  <a:srgbClr val="FF541C"/>
                </a:solidFill>
              </a:ln>
              <a:effectLst/>
              <a:sp3d contourW="3175">
                <a:contourClr>
                  <a:srgbClr val="FF541C"/>
                </a:contourClr>
              </a:sp3d>
            </c:spPr>
            <c:extLst>
              <c:ext xmlns:c16="http://schemas.microsoft.com/office/drawing/2014/chart" uri="{C3380CC4-5D6E-409C-BE32-E72D297353CC}">
                <c16:uniqueId val="{00000002-151C-4800-8F0D-0EA59DC21F0B}"/>
              </c:ext>
            </c:extLst>
          </c:dPt>
          <c:dPt>
            <c:idx val="24"/>
            <c:invertIfNegative val="0"/>
            <c:bubble3D val="0"/>
            <c:spPr>
              <a:solidFill>
                <a:srgbClr val="FF541C"/>
              </a:solidFill>
              <a:ln w="3175">
                <a:solidFill>
                  <a:srgbClr val="FF541C"/>
                </a:solidFill>
              </a:ln>
              <a:effectLst/>
              <a:sp3d contourW="3175">
                <a:contourClr>
                  <a:srgbClr val="FF541C"/>
                </a:contourClr>
              </a:sp3d>
            </c:spPr>
            <c:extLst>
              <c:ext xmlns:c16="http://schemas.microsoft.com/office/drawing/2014/chart" uri="{C3380CC4-5D6E-409C-BE32-E72D297353CC}">
                <c16:uniqueId val="{00000001-151C-4800-8F0D-0EA59DC21F0B}"/>
              </c:ext>
            </c:extLst>
          </c:dPt>
          <c:cat>
            <c:strRef>
              <c:f>Crime_hour!$D$4:$D$28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NA</c:v>
                </c:pt>
              </c:strCache>
            </c:strRef>
          </c:cat>
          <c:val>
            <c:numRef>
              <c:f>Crime_hour!$E$4:$E$28</c:f>
              <c:numCache>
                <c:formatCode>0</c:formatCode>
                <c:ptCount val="25"/>
                <c:pt idx="0">
                  <c:v>827</c:v>
                </c:pt>
                <c:pt idx="1">
                  <c:v>168</c:v>
                </c:pt>
                <c:pt idx="2">
                  <c:v>161</c:v>
                </c:pt>
                <c:pt idx="3">
                  <c:v>136</c:v>
                </c:pt>
                <c:pt idx="4">
                  <c:v>118</c:v>
                </c:pt>
                <c:pt idx="5">
                  <c:v>79</c:v>
                </c:pt>
                <c:pt idx="6">
                  <c:v>60</c:v>
                </c:pt>
                <c:pt idx="7">
                  <c:v>68</c:v>
                </c:pt>
                <c:pt idx="8">
                  <c:v>164</c:v>
                </c:pt>
                <c:pt idx="9">
                  <c:v>212</c:v>
                </c:pt>
                <c:pt idx="10">
                  <c:v>325</c:v>
                </c:pt>
                <c:pt idx="11">
                  <c:v>367</c:v>
                </c:pt>
                <c:pt idx="12">
                  <c:v>424</c:v>
                </c:pt>
                <c:pt idx="13">
                  <c:v>442</c:v>
                </c:pt>
                <c:pt idx="14">
                  <c:v>422</c:v>
                </c:pt>
                <c:pt idx="15">
                  <c:v>446</c:v>
                </c:pt>
                <c:pt idx="16">
                  <c:v>470</c:v>
                </c:pt>
                <c:pt idx="17">
                  <c:v>472</c:v>
                </c:pt>
                <c:pt idx="18">
                  <c:v>499</c:v>
                </c:pt>
                <c:pt idx="19">
                  <c:v>469</c:v>
                </c:pt>
                <c:pt idx="20">
                  <c:v>420</c:v>
                </c:pt>
                <c:pt idx="21">
                  <c:v>442</c:v>
                </c:pt>
                <c:pt idx="22">
                  <c:v>264</c:v>
                </c:pt>
                <c:pt idx="23">
                  <c:v>191</c:v>
                </c:pt>
                <c:pt idx="24" formatCode="General">
                  <c:v>1467</c:v>
                </c:pt>
              </c:numCache>
            </c:numRef>
          </c:val>
          <c:extLst>
            <c:ext xmlns:c16="http://schemas.microsoft.com/office/drawing/2014/chart" uri="{C3380CC4-5D6E-409C-BE32-E72D297353CC}">
              <c16:uniqueId val="{00000000-151C-4800-8F0D-0EA59DC21F0B}"/>
            </c:ext>
          </c:extLst>
        </c:ser>
        <c:dLbls>
          <c:showLegendKey val="0"/>
          <c:showVal val="0"/>
          <c:showCatName val="0"/>
          <c:showSerName val="0"/>
          <c:showPercent val="0"/>
          <c:showBubbleSize val="0"/>
        </c:dLbls>
        <c:gapWidth val="150"/>
        <c:shape val="box"/>
        <c:axId val="547456992"/>
        <c:axId val="547455680"/>
        <c:axId val="0"/>
      </c:bar3DChart>
      <c:catAx>
        <c:axId val="5474569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lumMod val="90000"/>
                  </a:schemeClr>
                </a:solidFill>
                <a:latin typeface="+mn-lt"/>
                <a:ea typeface="+mn-ea"/>
                <a:cs typeface="+mn-cs"/>
              </a:defRPr>
            </a:pPr>
            <a:endParaRPr lang="en-US"/>
          </a:p>
        </c:txPr>
        <c:crossAx val="547455680"/>
        <c:crosses val="autoZero"/>
        <c:auto val="1"/>
        <c:lblAlgn val="ctr"/>
        <c:lblOffset val="100"/>
        <c:noMultiLvlLbl val="0"/>
      </c:catAx>
      <c:valAx>
        <c:axId val="547455680"/>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lumMod val="90000"/>
                  </a:schemeClr>
                </a:solidFill>
                <a:latin typeface="+mn-lt"/>
                <a:ea typeface="+mn-ea"/>
                <a:cs typeface="+mn-cs"/>
              </a:defRPr>
            </a:pPr>
            <a:endParaRPr lang="en-US"/>
          </a:p>
        </c:txPr>
        <c:crossAx val="547456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rgbClr val="B3B3B3"/>
            </a:solidFill>
            <a:ln w="3175">
              <a:solidFill>
                <a:srgbClr val="FF541C"/>
              </a:solidFill>
            </a:ln>
            <a:effectLst/>
            <a:sp3d contourW="3175">
              <a:contourClr>
                <a:srgbClr val="FF541C"/>
              </a:contourClr>
            </a:sp3d>
          </c:spPr>
          <c:invertIfNegative val="0"/>
          <c:dPt>
            <c:idx val="0"/>
            <c:invertIfNegative val="0"/>
            <c:bubble3D val="0"/>
            <c:spPr>
              <a:solidFill>
                <a:srgbClr val="FF541C"/>
              </a:solidFill>
              <a:ln w="3175">
                <a:solidFill>
                  <a:srgbClr val="FF541C"/>
                </a:solidFill>
              </a:ln>
              <a:effectLst/>
              <a:sp3d contourW="3175">
                <a:contourClr>
                  <a:srgbClr val="FF541C"/>
                </a:contourClr>
              </a:sp3d>
            </c:spPr>
            <c:extLst>
              <c:ext xmlns:c16="http://schemas.microsoft.com/office/drawing/2014/chart" uri="{C3380CC4-5D6E-409C-BE32-E72D297353CC}">
                <c16:uniqueId val="{00000002-52B4-429D-AD8B-894509A653FE}"/>
              </c:ext>
            </c:extLst>
          </c:dPt>
          <c:dPt>
            <c:idx val="23"/>
            <c:invertIfNegative val="0"/>
            <c:bubble3D val="0"/>
            <c:spPr>
              <a:solidFill>
                <a:srgbClr val="FF541C"/>
              </a:solidFill>
              <a:ln w="3175">
                <a:solidFill>
                  <a:srgbClr val="FF541C"/>
                </a:solidFill>
              </a:ln>
              <a:effectLst/>
              <a:sp3d contourW="3175">
                <a:contourClr>
                  <a:srgbClr val="FF541C"/>
                </a:contourClr>
              </a:sp3d>
            </c:spPr>
            <c:extLst>
              <c:ext xmlns:c16="http://schemas.microsoft.com/office/drawing/2014/chart" uri="{C3380CC4-5D6E-409C-BE32-E72D297353CC}">
                <c16:uniqueId val="{00000001-52B4-429D-AD8B-894509A653FE}"/>
              </c:ext>
            </c:extLst>
          </c:dPt>
          <c:cat>
            <c:strRef>
              <c:f>Crime_hour!$H$4:$H$27</c:f>
              <c:strCache>
                <c:ptCount val="24"/>
                <c:pt idx="0">
                  <c:v>0</c:v>
                </c:pt>
                <c:pt idx="1">
                  <c:v>1</c:v>
                </c:pt>
                <c:pt idx="2">
                  <c:v>2</c:v>
                </c:pt>
                <c:pt idx="3">
                  <c:v>3</c:v>
                </c:pt>
                <c:pt idx="4">
                  <c:v>4</c:v>
                </c:pt>
                <c:pt idx="5">
                  <c:v>5</c:v>
                </c:pt>
                <c:pt idx="6">
                  <c:v>6</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NA</c:v>
                </c:pt>
              </c:strCache>
            </c:strRef>
          </c:cat>
          <c:val>
            <c:numRef>
              <c:f>Crime_hour!$I$4:$I$27</c:f>
              <c:numCache>
                <c:formatCode>General</c:formatCode>
                <c:ptCount val="24"/>
                <c:pt idx="0">
                  <c:v>30</c:v>
                </c:pt>
                <c:pt idx="1">
                  <c:v>10</c:v>
                </c:pt>
                <c:pt idx="2">
                  <c:v>8</c:v>
                </c:pt>
                <c:pt idx="3">
                  <c:v>2</c:v>
                </c:pt>
                <c:pt idx="4">
                  <c:v>4</c:v>
                </c:pt>
                <c:pt idx="5">
                  <c:v>1</c:v>
                </c:pt>
                <c:pt idx="6">
                  <c:v>3</c:v>
                </c:pt>
                <c:pt idx="7">
                  <c:v>7</c:v>
                </c:pt>
                <c:pt idx="8">
                  <c:v>6</c:v>
                </c:pt>
                <c:pt idx="9">
                  <c:v>1</c:v>
                </c:pt>
                <c:pt idx="10">
                  <c:v>5</c:v>
                </c:pt>
                <c:pt idx="11">
                  <c:v>7</c:v>
                </c:pt>
                <c:pt idx="12">
                  <c:v>6</c:v>
                </c:pt>
                <c:pt idx="13">
                  <c:v>7</c:v>
                </c:pt>
                <c:pt idx="14">
                  <c:v>12</c:v>
                </c:pt>
                <c:pt idx="15">
                  <c:v>5</c:v>
                </c:pt>
                <c:pt idx="16">
                  <c:v>8</c:v>
                </c:pt>
                <c:pt idx="17">
                  <c:v>11</c:v>
                </c:pt>
                <c:pt idx="18">
                  <c:v>7</c:v>
                </c:pt>
                <c:pt idx="19">
                  <c:v>12</c:v>
                </c:pt>
                <c:pt idx="20">
                  <c:v>11</c:v>
                </c:pt>
                <c:pt idx="21">
                  <c:v>5</c:v>
                </c:pt>
                <c:pt idx="22">
                  <c:v>8</c:v>
                </c:pt>
                <c:pt idx="23">
                  <c:v>90</c:v>
                </c:pt>
              </c:numCache>
            </c:numRef>
          </c:val>
          <c:extLst>
            <c:ext xmlns:c16="http://schemas.microsoft.com/office/drawing/2014/chart" uri="{C3380CC4-5D6E-409C-BE32-E72D297353CC}">
              <c16:uniqueId val="{00000000-52B4-429D-AD8B-894509A653FE}"/>
            </c:ext>
          </c:extLst>
        </c:ser>
        <c:dLbls>
          <c:showLegendKey val="0"/>
          <c:showVal val="0"/>
          <c:showCatName val="0"/>
          <c:showSerName val="0"/>
          <c:showPercent val="0"/>
          <c:showBubbleSize val="0"/>
        </c:dLbls>
        <c:gapWidth val="150"/>
        <c:shape val="box"/>
        <c:axId val="550242144"/>
        <c:axId val="547475360"/>
        <c:axId val="0"/>
      </c:bar3DChart>
      <c:catAx>
        <c:axId val="5502421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lumMod val="90000"/>
                  </a:schemeClr>
                </a:solidFill>
                <a:latin typeface="+mn-lt"/>
                <a:ea typeface="+mn-ea"/>
                <a:cs typeface="+mn-cs"/>
              </a:defRPr>
            </a:pPr>
            <a:endParaRPr lang="en-US"/>
          </a:p>
        </c:txPr>
        <c:crossAx val="547475360"/>
        <c:crosses val="autoZero"/>
        <c:auto val="1"/>
        <c:lblAlgn val="ctr"/>
        <c:lblOffset val="100"/>
        <c:noMultiLvlLbl val="0"/>
      </c:catAx>
      <c:valAx>
        <c:axId val="54747536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lumMod val="90000"/>
                  </a:schemeClr>
                </a:solidFill>
                <a:latin typeface="+mn-lt"/>
                <a:ea typeface="+mn-ea"/>
                <a:cs typeface="+mn-cs"/>
              </a:defRPr>
            </a:pPr>
            <a:endParaRPr lang="en-US"/>
          </a:p>
        </c:txPr>
        <c:crossAx val="550242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v>Linn</c:v>
          </c:tx>
          <c:spPr>
            <a:solidFill>
              <a:srgbClr val="B3B3B3"/>
            </a:solidFill>
            <a:ln w="3175">
              <a:solidFill>
                <a:srgbClr val="FF541C"/>
              </a:solidFill>
            </a:ln>
            <a:effectLst/>
            <a:sp3d contourW="3175">
              <a:contourClr>
                <a:srgbClr val="FF541C"/>
              </a:contourClr>
            </a:sp3d>
          </c:spPr>
          <c:invertIfNegative val="0"/>
          <c:cat>
            <c:strRef>
              <c:f>Crime_hour!$D$4:$D$28</c:f>
              <c:strCach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NA</c:v>
                </c:pt>
              </c:strCache>
            </c:strRef>
          </c:cat>
          <c:val>
            <c:numRef>
              <c:f>Crime_hour!$F$4:$F$28</c:f>
              <c:numCache>
                <c:formatCode>0</c:formatCode>
                <c:ptCount val="25"/>
                <c:pt idx="0">
                  <c:v>136</c:v>
                </c:pt>
                <c:pt idx="1">
                  <c:v>168</c:v>
                </c:pt>
                <c:pt idx="2">
                  <c:v>162</c:v>
                </c:pt>
                <c:pt idx="3">
                  <c:v>136</c:v>
                </c:pt>
                <c:pt idx="4">
                  <c:v>116</c:v>
                </c:pt>
                <c:pt idx="5">
                  <c:v>79</c:v>
                </c:pt>
                <c:pt idx="6">
                  <c:v>61</c:v>
                </c:pt>
                <c:pt idx="7">
                  <c:v>68</c:v>
                </c:pt>
                <c:pt idx="8">
                  <c:v>164</c:v>
                </c:pt>
                <c:pt idx="9">
                  <c:v>212</c:v>
                </c:pt>
                <c:pt idx="10">
                  <c:v>325</c:v>
                </c:pt>
                <c:pt idx="11">
                  <c:v>366</c:v>
                </c:pt>
                <c:pt idx="12">
                  <c:v>423</c:v>
                </c:pt>
                <c:pt idx="13">
                  <c:v>442</c:v>
                </c:pt>
                <c:pt idx="14">
                  <c:v>423</c:v>
                </c:pt>
                <c:pt idx="15">
                  <c:v>447</c:v>
                </c:pt>
                <c:pt idx="16">
                  <c:v>470</c:v>
                </c:pt>
                <c:pt idx="17">
                  <c:v>471</c:v>
                </c:pt>
                <c:pt idx="18">
                  <c:v>496</c:v>
                </c:pt>
                <c:pt idx="19">
                  <c:v>469</c:v>
                </c:pt>
                <c:pt idx="20">
                  <c:v>420</c:v>
                </c:pt>
                <c:pt idx="21">
                  <c:v>441</c:v>
                </c:pt>
                <c:pt idx="22">
                  <c:v>264</c:v>
                </c:pt>
                <c:pt idx="23">
                  <c:v>193</c:v>
                </c:pt>
              </c:numCache>
            </c:numRef>
          </c:val>
          <c:extLst>
            <c:ext xmlns:c16="http://schemas.microsoft.com/office/drawing/2014/chart" uri="{C3380CC4-5D6E-409C-BE32-E72D297353CC}">
              <c16:uniqueId val="{00000000-793C-44CB-934E-E1E678EBC195}"/>
            </c:ext>
          </c:extLst>
        </c:ser>
        <c:dLbls>
          <c:showLegendKey val="0"/>
          <c:showVal val="0"/>
          <c:showCatName val="0"/>
          <c:showSerName val="0"/>
          <c:showPercent val="0"/>
          <c:showBubbleSize val="0"/>
        </c:dLbls>
        <c:gapWidth val="150"/>
        <c:shape val="box"/>
        <c:axId val="547456992"/>
        <c:axId val="547455680"/>
        <c:axId val="0"/>
      </c:bar3DChart>
      <c:catAx>
        <c:axId val="5474569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lumMod val="90000"/>
                  </a:schemeClr>
                </a:solidFill>
                <a:latin typeface="+mn-lt"/>
                <a:ea typeface="+mn-ea"/>
                <a:cs typeface="+mn-cs"/>
              </a:defRPr>
            </a:pPr>
            <a:endParaRPr lang="en-US"/>
          </a:p>
        </c:txPr>
        <c:crossAx val="547455680"/>
        <c:crosses val="autoZero"/>
        <c:auto val="1"/>
        <c:lblAlgn val="ctr"/>
        <c:lblOffset val="100"/>
        <c:noMultiLvlLbl val="0"/>
      </c:catAx>
      <c:valAx>
        <c:axId val="547455680"/>
        <c:scaling>
          <c:orientation val="minMax"/>
          <c:max val="1600"/>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lumMod val="90000"/>
                  </a:schemeClr>
                </a:solidFill>
                <a:latin typeface="+mn-lt"/>
                <a:ea typeface="+mn-ea"/>
                <a:cs typeface="+mn-cs"/>
              </a:defRPr>
            </a:pPr>
            <a:endParaRPr lang="en-US"/>
          </a:p>
        </c:txPr>
        <c:crossAx val="547456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v>vald</c:v>
          </c:tx>
          <c:spPr>
            <a:solidFill>
              <a:srgbClr val="B3B3B3"/>
            </a:solidFill>
            <a:ln>
              <a:solidFill>
                <a:srgbClr val="FF541C"/>
              </a:solidFill>
            </a:ln>
            <a:effectLst/>
            <a:sp3d>
              <a:contourClr>
                <a:srgbClr val="FF541C"/>
              </a:contourClr>
            </a:sp3d>
          </c:spPr>
          <c:invertIfNegative val="0"/>
          <c:cat>
            <c:strRef>
              <c:f>Crime_hour!$H$4:$H$27</c:f>
              <c:strCache>
                <c:ptCount val="24"/>
                <c:pt idx="0">
                  <c:v>0</c:v>
                </c:pt>
                <c:pt idx="1">
                  <c:v>1</c:v>
                </c:pt>
                <c:pt idx="2">
                  <c:v>2</c:v>
                </c:pt>
                <c:pt idx="3">
                  <c:v>3</c:v>
                </c:pt>
                <c:pt idx="4">
                  <c:v>4</c:v>
                </c:pt>
                <c:pt idx="5">
                  <c:v>5</c:v>
                </c:pt>
                <c:pt idx="6">
                  <c:v>6</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NA</c:v>
                </c:pt>
              </c:strCache>
            </c:strRef>
          </c:cat>
          <c:val>
            <c:numRef>
              <c:f>Crime_hour!$J$4:$J$27</c:f>
              <c:numCache>
                <c:formatCode>0</c:formatCode>
                <c:ptCount val="24"/>
                <c:pt idx="0">
                  <c:v>9</c:v>
                </c:pt>
                <c:pt idx="1">
                  <c:v>10</c:v>
                </c:pt>
                <c:pt idx="2">
                  <c:v>7</c:v>
                </c:pt>
                <c:pt idx="3">
                  <c:v>2</c:v>
                </c:pt>
                <c:pt idx="4">
                  <c:v>5</c:v>
                </c:pt>
                <c:pt idx="5">
                  <c:v>1</c:v>
                </c:pt>
                <c:pt idx="6">
                  <c:v>2</c:v>
                </c:pt>
                <c:pt idx="7">
                  <c:v>7</c:v>
                </c:pt>
                <c:pt idx="8">
                  <c:v>6</c:v>
                </c:pt>
                <c:pt idx="9">
                  <c:v>1</c:v>
                </c:pt>
                <c:pt idx="10">
                  <c:v>6</c:v>
                </c:pt>
                <c:pt idx="11">
                  <c:v>8</c:v>
                </c:pt>
                <c:pt idx="12">
                  <c:v>6</c:v>
                </c:pt>
                <c:pt idx="13">
                  <c:v>6</c:v>
                </c:pt>
                <c:pt idx="14">
                  <c:v>11</c:v>
                </c:pt>
                <c:pt idx="15">
                  <c:v>5</c:v>
                </c:pt>
                <c:pt idx="16">
                  <c:v>8</c:v>
                </c:pt>
                <c:pt idx="17">
                  <c:v>14</c:v>
                </c:pt>
                <c:pt idx="18">
                  <c:v>7</c:v>
                </c:pt>
                <c:pt idx="19">
                  <c:v>12</c:v>
                </c:pt>
                <c:pt idx="20">
                  <c:v>12</c:v>
                </c:pt>
                <c:pt idx="21">
                  <c:v>5</c:v>
                </c:pt>
                <c:pt idx="22">
                  <c:v>6</c:v>
                </c:pt>
              </c:numCache>
            </c:numRef>
          </c:val>
          <c:extLst>
            <c:ext xmlns:c16="http://schemas.microsoft.com/office/drawing/2014/chart" uri="{C3380CC4-5D6E-409C-BE32-E72D297353CC}">
              <c16:uniqueId val="{00000000-A546-4163-8F07-B8F94485B242}"/>
            </c:ext>
          </c:extLst>
        </c:ser>
        <c:dLbls>
          <c:showLegendKey val="0"/>
          <c:showVal val="0"/>
          <c:showCatName val="0"/>
          <c:showSerName val="0"/>
          <c:showPercent val="0"/>
          <c:showBubbleSize val="0"/>
        </c:dLbls>
        <c:gapWidth val="150"/>
        <c:shape val="box"/>
        <c:axId val="550242144"/>
        <c:axId val="547475360"/>
        <c:axId val="0"/>
      </c:bar3DChart>
      <c:catAx>
        <c:axId val="5502421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lumMod val="90000"/>
                  </a:schemeClr>
                </a:solidFill>
                <a:latin typeface="+mn-lt"/>
                <a:ea typeface="+mn-ea"/>
                <a:cs typeface="+mn-cs"/>
              </a:defRPr>
            </a:pPr>
            <a:endParaRPr lang="en-US"/>
          </a:p>
        </c:txPr>
        <c:crossAx val="547475360"/>
        <c:crosses val="autoZero"/>
        <c:auto val="1"/>
        <c:lblAlgn val="ctr"/>
        <c:lblOffset val="100"/>
        <c:noMultiLvlLbl val="0"/>
      </c:catAx>
      <c:valAx>
        <c:axId val="547475360"/>
        <c:scaling>
          <c:orientation val="minMax"/>
          <c:max val="90"/>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lumMod val="90000"/>
                  </a:schemeClr>
                </a:solidFill>
                <a:latin typeface="+mn-lt"/>
                <a:ea typeface="+mn-ea"/>
                <a:cs typeface="+mn-cs"/>
              </a:defRPr>
            </a:pPr>
            <a:endParaRPr lang="en-US"/>
          </a:p>
        </c:txPr>
        <c:crossAx val="550242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58540-85BE-4ECC-8777-8ED2E604534E}"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BAFD7-09A6-4303-B31E-9C86E40CED98}" type="slidenum">
              <a:rPr lang="en-US" smtClean="0"/>
              <a:t>‹#›</a:t>
            </a:fld>
            <a:endParaRPr lang="en-US"/>
          </a:p>
        </p:txBody>
      </p:sp>
    </p:spTree>
    <p:extLst>
      <p:ext uri="{BB962C8B-B14F-4D97-AF65-F5344CB8AC3E}">
        <p14:creationId xmlns:p14="http://schemas.microsoft.com/office/powerpoint/2010/main" val="819920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BAFD7-09A6-4303-B31E-9C86E40CED98}" type="slidenum">
              <a:rPr lang="en-US" smtClean="0"/>
              <a:t>1</a:t>
            </a:fld>
            <a:endParaRPr lang="en-US"/>
          </a:p>
        </p:txBody>
      </p:sp>
    </p:spTree>
    <p:extLst>
      <p:ext uri="{BB962C8B-B14F-4D97-AF65-F5344CB8AC3E}">
        <p14:creationId xmlns:p14="http://schemas.microsoft.com/office/powerpoint/2010/main" val="393877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BAFD7-09A6-4303-B31E-9C86E40CED98}" type="slidenum">
              <a:rPr lang="en-US" smtClean="0"/>
              <a:t>2</a:t>
            </a:fld>
            <a:endParaRPr lang="en-US"/>
          </a:p>
        </p:txBody>
      </p:sp>
    </p:spTree>
    <p:extLst>
      <p:ext uri="{BB962C8B-B14F-4D97-AF65-F5344CB8AC3E}">
        <p14:creationId xmlns:p14="http://schemas.microsoft.com/office/powerpoint/2010/main" val="2505661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BAFD7-09A6-4303-B31E-9C86E40CED98}" type="slidenum">
              <a:rPr lang="en-US" smtClean="0"/>
              <a:t>4</a:t>
            </a:fld>
            <a:endParaRPr lang="en-US"/>
          </a:p>
        </p:txBody>
      </p:sp>
    </p:spTree>
    <p:extLst>
      <p:ext uri="{BB962C8B-B14F-4D97-AF65-F5344CB8AC3E}">
        <p14:creationId xmlns:p14="http://schemas.microsoft.com/office/powerpoint/2010/main" val="410411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BAFD7-09A6-4303-B31E-9C86E40CED98}" type="slidenum">
              <a:rPr lang="en-US" smtClean="0"/>
              <a:t>5</a:t>
            </a:fld>
            <a:endParaRPr lang="en-US"/>
          </a:p>
        </p:txBody>
      </p:sp>
    </p:spTree>
    <p:extLst>
      <p:ext uri="{BB962C8B-B14F-4D97-AF65-F5344CB8AC3E}">
        <p14:creationId xmlns:p14="http://schemas.microsoft.com/office/powerpoint/2010/main" val="144004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BAFD7-09A6-4303-B31E-9C86E40CED98}" type="slidenum">
              <a:rPr lang="en-US" smtClean="0"/>
              <a:t>10</a:t>
            </a:fld>
            <a:endParaRPr lang="en-US"/>
          </a:p>
        </p:txBody>
      </p:sp>
    </p:spTree>
    <p:extLst>
      <p:ext uri="{BB962C8B-B14F-4D97-AF65-F5344CB8AC3E}">
        <p14:creationId xmlns:p14="http://schemas.microsoft.com/office/powerpoint/2010/main" val="100978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BAFD7-09A6-4303-B31E-9C86E40CED98}" type="slidenum">
              <a:rPr lang="en-US" smtClean="0"/>
              <a:t>11</a:t>
            </a:fld>
            <a:endParaRPr lang="en-US"/>
          </a:p>
        </p:txBody>
      </p:sp>
    </p:spTree>
    <p:extLst>
      <p:ext uri="{BB962C8B-B14F-4D97-AF65-F5344CB8AC3E}">
        <p14:creationId xmlns:p14="http://schemas.microsoft.com/office/powerpoint/2010/main" val="148777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BAFD7-09A6-4303-B31E-9C86E40CED98}" type="slidenum">
              <a:rPr lang="en-US" smtClean="0"/>
              <a:t>14</a:t>
            </a:fld>
            <a:endParaRPr lang="en-US"/>
          </a:p>
        </p:txBody>
      </p:sp>
    </p:spTree>
    <p:extLst>
      <p:ext uri="{BB962C8B-B14F-4D97-AF65-F5344CB8AC3E}">
        <p14:creationId xmlns:p14="http://schemas.microsoft.com/office/powerpoint/2010/main" val="348297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665008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BAFD7-09A6-4303-B31E-9C86E40CED98}" type="slidenum">
              <a:rPr lang="en-US" smtClean="0"/>
              <a:t>17</a:t>
            </a:fld>
            <a:endParaRPr lang="en-US"/>
          </a:p>
        </p:txBody>
      </p:sp>
    </p:spTree>
    <p:extLst>
      <p:ext uri="{BB962C8B-B14F-4D97-AF65-F5344CB8AC3E}">
        <p14:creationId xmlns:p14="http://schemas.microsoft.com/office/powerpoint/2010/main" val="386491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53EBBC5-BE4A-44BE-8D06-2F76F20A7F2C}"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59733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3EBBC5-BE4A-44BE-8D06-2F76F20A7F2C}"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356711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3EBBC5-BE4A-44BE-8D06-2F76F20A7F2C}"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1056860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What we do">
    <p:spTree>
      <p:nvGrpSpPr>
        <p:cNvPr id="1" name=""/>
        <p:cNvGrpSpPr/>
        <p:nvPr/>
      </p:nvGrpSpPr>
      <p:grpSpPr>
        <a:xfrm>
          <a:off x="0" y="0"/>
          <a:ext cx="0" cy="0"/>
          <a:chOff x="0" y="0"/>
          <a:chExt cx="0" cy="0"/>
        </a:xfrm>
      </p:grpSpPr>
      <p:sp>
        <p:nvSpPr>
          <p:cNvPr id="18" name="Picture Placeholder 7"/>
          <p:cNvSpPr>
            <a:spLocks noGrp="1"/>
          </p:cNvSpPr>
          <p:nvPr>
            <p:ph type="pic" sz="quarter" idx="41"/>
          </p:nvPr>
        </p:nvSpPr>
        <p:spPr>
          <a:xfrm>
            <a:off x="2162663" y="4144545"/>
            <a:ext cx="1618910" cy="1618488"/>
          </a:xfrm>
          <a:prstGeom prst="ellipse">
            <a:avLst/>
          </a:prstGeom>
          <a:effectLst/>
        </p:spPr>
        <p:txBody>
          <a:bodyPr wrap="square">
            <a:noAutofit/>
          </a:bodyPr>
          <a:lstStyle>
            <a:lvl1pPr marL="0" indent="0">
              <a:buNone/>
              <a:defRPr sz="1300">
                <a:ln>
                  <a:noFill/>
                </a:ln>
                <a:solidFill>
                  <a:schemeClr val="bg1">
                    <a:lumMod val="85000"/>
                  </a:schemeClr>
                </a:solidFill>
              </a:defRPr>
            </a:lvl1pPr>
          </a:lstStyle>
          <a:p>
            <a:endParaRPr lang="en-US" dirty="0"/>
          </a:p>
        </p:txBody>
      </p:sp>
      <p:sp>
        <p:nvSpPr>
          <p:cNvPr id="19" name="Picture Placeholder 7"/>
          <p:cNvSpPr>
            <a:spLocks noGrp="1"/>
          </p:cNvSpPr>
          <p:nvPr>
            <p:ph type="pic" sz="quarter" idx="42"/>
          </p:nvPr>
        </p:nvSpPr>
        <p:spPr>
          <a:xfrm>
            <a:off x="3958136" y="4144544"/>
            <a:ext cx="1618910" cy="1618488"/>
          </a:xfrm>
          <a:prstGeom prst="ellipse">
            <a:avLst/>
          </a:prstGeom>
          <a:effectLst/>
        </p:spPr>
        <p:txBody>
          <a:bodyPr wrap="square">
            <a:noAutofit/>
          </a:bodyPr>
          <a:lstStyle>
            <a:lvl1pPr marL="0" indent="0">
              <a:buNone/>
              <a:defRPr sz="1300">
                <a:ln>
                  <a:noFill/>
                </a:ln>
                <a:solidFill>
                  <a:schemeClr val="bg1">
                    <a:lumMod val="85000"/>
                  </a:schemeClr>
                </a:solidFill>
              </a:defRPr>
            </a:lvl1pPr>
          </a:lstStyle>
          <a:p>
            <a:endParaRPr lang="en-US" dirty="0"/>
          </a:p>
        </p:txBody>
      </p:sp>
      <p:sp>
        <p:nvSpPr>
          <p:cNvPr id="20" name="Picture Placeholder 7"/>
          <p:cNvSpPr>
            <a:spLocks noGrp="1"/>
          </p:cNvSpPr>
          <p:nvPr>
            <p:ph type="pic" sz="quarter" idx="43"/>
          </p:nvPr>
        </p:nvSpPr>
        <p:spPr>
          <a:xfrm>
            <a:off x="1278210" y="2543037"/>
            <a:ext cx="1618910" cy="1618488"/>
          </a:xfrm>
          <a:prstGeom prst="ellipse">
            <a:avLst/>
          </a:prstGeom>
          <a:effectLst/>
        </p:spPr>
        <p:txBody>
          <a:bodyPr wrap="square">
            <a:noAutofit/>
          </a:bodyPr>
          <a:lstStyle>
            <a:lvl1pPr marL="0" indent="0">
              <a:buNone/>
              <a:defRPr sz="1300">
                <a:ln>
                  <a:noFill/>
                </a:ln>
                <a:solidFill>
                  <a:schemeClr val="bg1">
                    <a:lumMod val="85000"/>
                  </a:schemeClr>
                </a:solidFill>
              </a:defRPr>
            </a:lvl1pPr>
          </a:lstStyle>
          <a:p>
            <a:endParaRPr lang="en-US" dirty="0"/>
          </a:p>
        </p:txBody>
      </p:sp>
      <p:sp>
        <p:nvSpPr>
          <p:cNvPr id="21" name="Picture Placeholder 7"/>
          <p:cNvSpPr>
            <a:spLocks noGrp="1"/>
          </p:cNvSpPr>
          <p:nvPr>
            <p:ph type="pic" sz="quarter" idx="44"/>
          </p:nvPr>
        </p:nvSpPr>
        <p:spPr>
          <a:xfrm>
            <a:off x="4812932" y="2543038"/>
            <a:ext cx="1618910" cy="1618488"/>
          </a:xfrm>
          <a:prstGeom prst="ellipse">
            <a:avLst/>
          </a:prstGeom>
          <a:effectLst/>
        </p:spPr>
        <p:txBody>
          <a:bodyPr wrap="square">
            <a:noAutofit/>
          </a:bodyPr>
          <a:lstStyle>
            <a:lvl1pPr marL="0" indent="0">
              <a:buNone/>
              <a:defRPr sz="1300">
                <a:ln>
                  <a:noFill/>
                </a:ln>
                <a:solidFill>
                  <a:schemeClr val="bg1">
                    <a:lumMod val="85000"/>
                  </a:schemeClr>
                </a:solidFill>
              </a:defRPr>
            </a:lvl1pPr>
          </a:lstStyle>
          <a:p>
            <a:endParaRPr lang="en-US" dirty="0"/>
          </a:p>
        </p:txBody>
      </p:sp>
      <p:sp>
        <p:nvSpPr>
          <p:cNvPr id="22" name="Picture Placeholder 7"/>
          <p:cNvSpPr>
            <a:spLocks noGrp="1"/>
          </p:cNvSpPr>
          <p:nvPr>
            <p:ph type="pic" sz="quarter" idx="45"/>
          </p:nvPr>
        </p:nvSpPr>
        <p:spPr>
          <a:xfrm>
            <a:off x="2162663" y="973168"/>
            <a:ext cx="1618910" cy="1618488"/>
          </a:xfrm>
          <a:prstGeom prst="ellipse">
            <a:avLst/>
          </a:prstGeom>
          <a:effectLst/>
        </p:spPr>
        <p:txBody>
          <a:bodyPr wrap="square">
            <a:noAutofit/>
          </a:bodyPr>
          <a:lstStyle>
            <a:lvl1pPr marL="0" indent="0">
              <a:buNone/>
              <a:defRPr sz="1300">
                <a:ln>
                  <a:noFill/>
                </a:ln>
                <a:solidFill>
                  <a:schemeClr val="bg1">
                    <a:lumMod val="85000"/>
                  </a:schemeClr>
                </a:solidFill>
              </a:defRPr>
            </a:lvl1pPr>
          </a:lstStyle>
          <a:p>
            <a:endParaRPr lang="en-US" dirty="0"/>
          </a:p>
        </p:txBody>
      </p:sp>
      <p:sp>
        <p:nvSpPr>
          <p:cNvPr id="23" name="Picture Placeholder 7"/>
          <p:cNvSpPr>
            <a:spLocks noGrp="1"/>
          </p:cNvSpPr>
          <p:nvPr>
            <p:ph type="pic" sz="quarter" idx="46"/>
          </p:nvPr>
        </p:nvSpPr>
        <p:spPr>
          <a:xfrm>
            <a:off x="3958136" y="973168"/>
            <a:ext cx="1618910" cy="1618488"/>
          </a:xfrm>
          <a:prstGeom prst="ellipse">
            <a:avLst/>
          </a:prstGeom>
          <a:effectLst/>
        </p:spPr>
        <p:txBody>
          <a:bodyPr wrap="square">
            <a:noAutofit/>
          </a:bodyPr>
          <a:lstStyle>
            <a:lvl1pPr marL="0" indent="0">
              <a:buNone/>
              <a:defRPr sz="1300">
                <a:ln>
                  <a:noFill/>
                </a:ln>
                <a:solidFill>
                  <a:schemeClr val="bg1">
                    <a:lumMod val="85000"/>
                  </a:schemeClr>
                </a:solidFill>
              </a:defRPr>
            </a:lvl1pPr>
          </a:lstStyle>
          <a:p>
            <a:endParaRPr lang="en-US" dirty="0"/>
          </a:p>
        </p:txBody>
      </p:sp>
      <p:sp>
        <p:nvSpPr>
          <p:cNvPr id="24" name="Picture Placeholder 7"/>
          <p:cNvSpPr>
            <a:spLocks noGrp="1"/>
          </p:cNvSpPr>
          <p:nvPr>
            <p:ph type="pic" sz="quarter" idx="47"/>
          </p:nvPr>
        </p:nvSpPr>
        <p:spPr>
          <a:xfrm>
            <a:off x="3039651" y="2543038"/>
            <a:ext cx="1618910" cy="1618488"/>
          </a:xfrm>
          <a:prstGeom prst="ellipse">
            <a:avLst/>
          </a:prstGeom>
          <a:effectLst/>
        </p:spPr>
        <p:txBody>
          <a:bodyPr wrap="square">
            <a:noAutofit/>
          </a:bodyPr>
          <a:lstStyle>
            <a:lvl1pPr marL="0" indent="0">
              <a:buNone/>
              <a:defRPr sz="13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34282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158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710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23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75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35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17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396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3EBBC5-BE4A-44BE-8D06-2F76F20A7F2C}"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988020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461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325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9688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D0D4B-EF03-4B7F-B764-E7D4E9389DBB}" type="datetimeFigureOut">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03/07/2020</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A09A5C-3A85-45AA-BBFF-FC1EFE31CF31}" type="slidenum">
              <a:rPr kumimoji="0" lang="id-ID"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844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7960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822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3707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436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710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7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3EBBC5-BE4A-44BE-8D06-2F76F20A7F2C}"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40601227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0723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884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906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6993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760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3EBBC5-BE4A-44BE-8D06-2F76F20A7F2C}"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3338597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3EBBC5-BE4A-44BE-8D06-2F76F20A7F2C}" type="datetimeFigureOut">
              <a:rPr lang="en-US" smtClean="0"/>
              <a:t>7/3/2020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1701582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3EBBC5-BE4A-44BE-8D06-2F76F20A7F2C}" type="datetimeFigureOut">
              <a:rPr lang="en-US" smtClean="0"/>
              <a:t>7/3/2020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3791773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3EBBC5-BE4A-44BE-8D06-2F76F20A7F2C}" type="datetimeFigureOut">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241386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53EBBC5-BE4A-44BE-8D06-2F76F20A7F2C}"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2267256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53EBBC5-BE4A-44BE-8D06-2F76F20A7F2C}"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D5FAB7-6469-4677-8BB0-5BDF6FC38179}" type="slidenum">
              <a:rPr lang="en-US" smtClean="0"/>
              <a:t>‹#›</a:t>
            </a:fld>
            <a:endParaRPr lang="en-US"/>
          </a:p>
        </p:txBody>
      </p:sp>
    </p:spTree>
    <p:extLst>
      <p:ext uri="{BB962C8B-B14F-4D97-AF65-F5344CB8AC3E}">
        <p14:creationId xmlns:p14="http://schemas.microsoft.com/office/powerpoint/2010/main" val="809218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EBBC5-BE4A-44BE-8D06-2F76F20A7F2C}" type="datetimeFigureOut">
              <a:rPr lang="en-US" smtClean="0"/>
              <a:t>7/3/2020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5FAB7-6469-4677-8BB0-5BDF6FC38179}" type="slidenum">
              <a:rPr lang="en-US" smtClean="0"/>
              <a:t>‹#›</a:t>
            </a:fld>
            <a:endParaRPr lang="en-US"/>
          </a:p>
        </p:txBody>
      </p:sp>
    </p:spTree>
    <p:extLst>
      <p:ext uri="{BB962C8B-B14F-4D97-AF65-F5344CB8AC3E}">
        <p14:creationId xmlns:p14="http://schemas.microsoft.com/office/powerpoint/2010/main" val="88463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1340910" y="152566"/>
            <a:ext cx="963634" cy="338554"/>
            <a:chOff x="11340910" y="152566"/>
            <a:chExt cx="963634" cy="338554"/>
          </a:xfrm>
        </p:grpSpPr>
        <p:sp>
          <p:nvSpPr>
            <p:cNvPr id="8" name="TextBox 7"/>
            <p:cNvSpPr txBox="1"/>
            <p:nvPr/>
          </p:nvSpPr>
          <p:spPr>
            <a:xfrm>
              <a:off x="11502684" y="152566"/>
              <a:ext cx="801860"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lumMod val="75000"/>
                    </a:prstClr>
                  </a:solidFill>
                  <a:effectLst/>
                  <a:uLnTx/>
                  <a:uFillTx/>
                  <a:latin typeface="Bebas Neue" panose="020B0606020202050201" pitchFamily="34" charset="0"/>
                  <a:ea typeface="Roboto" panose="02000000000000000000" pitchFamily="2" charset="0"/>
                  <a:cs typeface="Adobe Devanagari" panose="02040503050201020203" pitchFamily="18" charset="0"/>
                </a:rPr>
                <a:t>ountains</a:t>
              </a:r>
              <a:endParaRPr kumimoji="0" lang="id-ID" sz="1800" b="0" i="0" u="none" strike="noStrike" kern="1200" cap="none" spc="0" normalizeH="0" baseline="0" noProof="0" dirty="0">
                <a:ln>
                  <a:noFill/>
                </a:ln>
                <a:solidFill>
                  <a:prstClr val="white">
                    <a:lumMod val="75000"/>
                  </a:prstClr>
                </a:solidFill>
                <a:effectLst/>
                <a:uLnTx/>
                <a:uFillTx/>
                <a:latin typeface="Bebas Neue" panose="020B0606020202050201" pitchFamily="34" charset="0"/>
                <a:ea typeface="Roboto" panose="02000000000000000000" pitchFamily="2" charset="0"/>
                <a:cs typeface="Adobe Devanagari" panose="02040503050201020203" pitchFamily="18" charset="0"/>
              </a:endParaRPr>
            </a:p>
          </p:txBody>
        </p:sp>
        <p:grpSp>
          <p:nvGrpSpPr>
            <p:cNvPr id="9" name="Group 8"/>
            <p:cNvGrpSpPr>
              <a:grpSpLocks noChangeAspect="1"/>
            </p:cNvGrpSpPr>
            <p:nvPr userDrawn="1"/>
          </p:nvGrpSpPr>
          <p:grpSpPr>
            <a:xfrm>
              <a:off x="11340910" y="152566"/>
              <a:ext cx="239139" cy="288000"/>
              <a:chOff x="4681212" y="3142898"/>
              <a:chExt cx="643623" cy="775134"/>
            </a:xfrm>
          </p:grpSpPr>
          <p:sp>
            <p:nvSpPr>
              <p:cNvPr id="10" name="Flowchart: Delay 9"/>
              <p:cNvSpPr>
                <a:spLocks/>
              </p:cNvSpPr>
              <p:nvPr/>
            </p:nvSpPr>
            <p:spPr>
              <a:xfrm rot="16200000">
                <a:off x="4575058" y="3249052"/>
                <a:ext cx="608308" cy="396000"/>
              </a:xfrm>
              <a:prstGeom prst="flowChartDelay">
                <a:avLst/>
              </a:prstGeom>
              <a:solidFill>
                <a:schemeClr val="accent3"/>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lowchart: Delay 13"/>
              <p:cNvSpPr>
                <a:spLocks/>
              </p:cNvSpPr>
              <p:nvPr/>
            </p:nvSpPr>
            <p:spPr>
              <a:xfrm rot="16200000">
                <a:off x="4911908" y="3338278"/>
                <a:ext cx="501853" cy="324000"/>
              </a:xfrm>
              <a:prstGeom prst="flowChartDelay">
                <a:avLst/>
              </a:prstGeom>
              <a:solidFill>
                <a:schemeClr val="accent4"/>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5022156" y="3520156"/>
                <a:ext cx="225083" cy="39787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p:cNvSpPr/>
              <p:nvPr/>
            </p:nvSpPr>
            <p:spPr>
              <a:xfrm>
                <a:off x="4753209" y="3520156"/>
                <a:ext cx="225083" cy="39787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412916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77" rtl="0" eaLnBrk="1" fontAlgn="auto" latinLnBrk="0" hangingPunct="1">
              <a:lnSpc>
                <a:spcPct val="100000"/>
              </a:lnSpc>
              <a:spcBef>
                <a:spcPts val="0"/>
              </a:spcBef>
              <a:spcAft>
                <a:spcPts val="0"/>
              </a:spcAft>
              <a:buClrTx/>
              <a:buSzTx/>
              <a:buFontTx/>
              <a:buNone/>
              <a:tabLst/>
              <a:defRPr/>
            </a:pPr>
            <a:fld id="{4421B242-2F8A-4B2C-83E9-E12BCCCA62F0}" type="datetimeFigureOut">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7/3/2020</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70CFE57D-3E45-4ECE-B2D4-698A375E9E34}" type="slidenum">
              <a:rPr kumimoji="0" lang="en-US" sz="1200" b="0" i="0" u="none" strike="noStrike" kern="1200" cap="none" spc="0" normalizeH="0" baseline="0" noProof="0" smtClean="0">
                <a:ln>
                  <a:noFill/>
                </a:ln>
                <a:solidFill>
                  <a:srgbClr val="070707">
                    <a:tint val="75000"/>
                  </a:srgbClr>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70707">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7753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www.wikiwand.com/en/False_colo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r="19839" b="20144"/>
          <a:stretch/>
        </p:blipFill>
        <p:spPr>
          <a:xfrm>
            <a:off x="-27517" y="0"/>
            <a:ext cx="12238567" cy="6858000"/>
          </a:xfrm>
          <a:prstGeom prst="rect">
            <a:avLst/>
          </a:prstGeom>
        </p:spPr>
      </p:pic>
      <p:sp>
        <p:nvSpPr>
          <p:cNvPr id="3" name="Rectangle 2">
            <a:extLst>
              <a:ext uri="{FF2B5EF4-FFF2-40B4-BE49-F238E27FC236}">
                <a16:creationId xmlns:a16="http://schemas.microsoft.com/office/drawing/2014/main" id="{E6279C0D-9979-46E3-949D-B90CEC5717DA}"/>
              </a:ext>
            </a:extLst>
          </p:cNvPr>
          <p:cNvSpPr/>
          <p:nvPr/>
        </p:nvSpPr>
        <p:spPr>
          <a:xfrm>
            <a:off x="-46567" y="0"/>
            <a:ext cx="12238567"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fr-MA" dirty="0"/>
          </a:p>
        </p:txBody>
      </p:sp>
      <p:sp>
        <p:nvSpPr>
          <p:cNvPr id="4" name="Rectangle 3"/>
          <p:cNvSpPr/>
          <p:nvPr/>
        </p:nvSpPr>
        <p:spPr>
          <a:xfrm>
            <a:off x="95146" y="1132070"/>
            <a:ext cx="9285248" cy="2585323"/>
          </a:xfrm>
          <a:prstGeom prst="rect">
            <a:avLst/>
          </a:prstGeom>
        </p:spPr>
        <p:txBody>
          <a:bodyPr wrap="square">
            <a:spAutoFit/>
          </a:bodyPr>
          <a:lstStyle/>
          <a:p>
            <a:pPr algn="ctr"/>
            <a:r>
              <a:rPr lang="en-US" sz="5400" b="1" dirty="0">
                <a:solidFill>
                  <a:srgbClr val="FFC000"/>
                </a:solidFill>
                <a:latin typeface="Berlin Sans FB Demi" panose="020E0802020502020306" pitchFamily="34" charset="0"/>
              </a:rPr>
              <a:t>TEMPORAL VARIATION OF CRIME IN TARTU AND TARTU MUNICIPALITY</a:t>
            </a:r>
          </a:p>
        </p:txBody>
      </p:sp>
      <p:sp>
        <p:nvSpPr>
          <p:cNvPr id="5" name="TextBox 4">
            <a:extLst>
              <a:ext uri="{FF2B5EF4-FFF2-40B4-BE49-F238E27FC236}">
                <a16:creationId xmlns:a16="http://schemas.microsoft.com/office/drawing/2014/main" id="{F56AE5FF-594C-407D-8C53-2D66E057ED75}"/>
              </a:ext>
            </a:extLst>
          </p:cNvPr>
          <p:cNvSpPr txBox="1"/>
          <p:nvPr/>
        </p:nvSpPr>
        <p:spPr>
          <a:xfrm>
            <a:off x="3952771" y="6216142"/>
            <a:ext cx="9861451" cy="458459"/>
          </a:xfrm>
          <a:prstGeom prst="rect">
            <a:avLst/>
          </a:prstGeom>
          <a:noFill/>
        </p:spPr>
        <p:txBody>
          <a:bodyPr wrap="square" rtlCol="0">
            <a:spAutoFit/>
          </a:bodyPr>
          <a:lstStyle/>
          <a:p>
            <a:pPr>
              <a:lnSpc>
                <a:spcPct val="150000"/>
              </a:lnSpc>
            </a:pPr>
            <a:r>
              <a:rPr lang="fr-MA" b="1" dirty="0">
                <a:solidFill>
                  <a:schemeClr val="bg2"/>
                </a:solidFill>
                <a:latin typeface="Maiandra GD" panose="020E0502030308020204" pitchFamily="34" charset="0"/>
              </a:rPr>
              <a:t>Rachid Berghout</a:t>
            </a:r>
          </a:p>
        </p:txBody>
      </p:sp>
      <p:sp>
        <p:nvSpPr>
          <p:cNvPr id="6" name="Rectangle 5">
            <a:extLst>
              <a:ext uri="{FF2B5EF4-FFF2-40B4-BE49-F238E27FC236}">
                <a16:creationId xmlns:a16="http://schemas.microsoft.com/office/drawing/2014/main" id="{F349BCB3-A7CC-462A-856B-6FA2F5AF8DEE}"/>
              </a:ext>
            </a:extLst>
          </p:cNvPr>
          <p:cNvSpPr/>
          <p:nvPr/>
        </p:nvSpPr>
        <p:spPr>
          <a:xfrm>
            <a:off x="3238047" y="4020791"/>
            <a:ext cx="3149260" cy="461665"/>
          </a:xfrm>
          <a:prstGeom prst="rect">
            <a:avLst/>
          </a:prstGeom>
        </p:spPr>
        <p:txBody>
          <a:bodyPr wrap="none">
            <a:spAutoFit/>
          </a:bodyPr>
          <a:lstStyle/>
          <a:p>
            <a:pPr algn="ctr"/>
            <a:r>
              <a:rPr lang="en-US" sz="2400" b="1" dirty="0">
                <a:solidFill>
                  <a:schemeClr val="bg2"/>
                </a:solidFill>
                <a:latin typeface="Maiandra GD" panose="020E0502030308020204" pitchFamily="34" charset="0"/>
              </a:rPr>
              <a:t>PLANNING PROJECT</a:t>
            </a:r>
            <a:endParaRPr lang="fr-MA" sz="2400" b="1" dirty="0">
              <a:solidFill>
                <a:schemeClr val="bg2"/>
              </a:solidFill>
              <a:latin typeface="Maiandra GD" panose="020E0502030308020204" pitchFamily="34" charset="0"/>
            </a:endParaRPr>
          </a:p>
        </p:txBody>
      </p:sp>
      <p:pic>
        <p:nvPicPr>
          <p:cNvPr id="8" name="Picture 7">
            <a:extLst>
              <a:ext uri="{FF2B5EF4-FFF2-40B4-BE49-F238E27FC236}">
                <a16:creationId xmlns:a16="http://schemas.microsoft.com/office/drawing/2014/main" id="{CD988D8B-AD8F-44B3-AA6B-D553C75516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4848" y="71761"/>
            <a:ext cx="3546088" cy="486718"/>
          </a:xfrm>
          <a:prstGeom prst="rect">
            <a:avLst/>
          </a:prstGeom>
        </p:spPr>
      </p:pic>
    </p:spTree>
    <p:extLst>
      <p:ext uri="{BB962C8B-B14F-4D97-AF65-F5344CB8AC3E}">
        <p14:creationId xmlns:p14="http://schemas.microsoft.com/office/powerpoint/2010/main" val="3472057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61784" y="126397"/>
            <a:ext cx="65219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3DB9B-9063-4A88-B1DB-B94CEA75C51F}" type="slidenum">
              <a:rPr kumimoji="0" lang="id-ID" sz="1800" b="0" i="0" u="none" strike="noStrike" kern="1200" cap="none" spc="0" normalizeH="0" baseline="0" noProof="0" smtClean="0">
                <a:ln>
                  <a:noFill/>
                </a:ln>
                <a:solidFill>
                  <a:prstClr val="white">
                    <a:lumMod val="65000"/>
                  </a:prstClr>
                </a:solidFill>
                <a:effectLst/>
                <a:uLnTx/>
                <a:uFillTx/>
                <a:latin typeface="Bebas Neue" panose="020B0606020202050201"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d-ID" sz="1800" b="0" i="0" u="none" strike="noStrike" kern="1200" cap="none" spc="0" normalizeH="0" baseline="0" noProof="0" dirty="0">
              <a:ln>
                <a:noFill/>
              </a:ln>
              <a:solidFill>
                <a:prstClr val="white">
                  <a:lumMod val="65000"/>
                </a:prstClr>
              </a:solidFill>
              <a:effectLst/>
              <a:uLnTx/>
              <a:uFillTx/>
              <a:latin typeface="Bebas Neue" panose="020B0606020202050201" pitchFamily="34" charset="0"/>
              <a:ea typeface="+mn-ea"/>
              <a:cs typeface="+mn-cs"/>
            </a:endParaRPr>
          </a:p>
        </p:txBody>
      </p:sp>
      <p:graphicFrame>
        <p:nvGraphicFramePr>
          <p:cNvPr id="8" name="Chart 7"/>
          <p:cNvGraphicFramePr/>
          <p:nvPr>
            <p:extLst>
              <p:ext uri="{D42A27DB-BD31-4B8C-83A1-F6EECF244321}">
                <p14:modId xmlns:p14="http://schemas.microsoft.com/office/powerpoint/2010/main" val="227646380"/>
              </p:ext>
            </p:extLst>
          </p:nvPr>
        </p:nvGraphicFramePr>
        <p:xfrm>
          <a:off x="-583324" y="989107"/>
          <a:ext cx="7195287" cy="34014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p:cNvGraphicFramePr/>
          <p:nvPr>
            <p:extLst>
              <p:ext uri="{D42A27DB-BD31-4B8C-83A1-F6EECF244321}">
                <p14:modId xmlns:p14="http://schemas.microsoft.com/office/powerpoint/2010/main" val="151121488"/>
              </p:ext>
            </p:extLst>
          </p:nvPr>
        </p:nvGraphicFramePr>
        <p:xfrm>
          <a:off x="5357653" y="1054181"/>
          <a:ext cx="7195287" cy="34014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Chart 30"/>
          <p:cNvGraphicFramePr>
            <a:graphicFrameLocks/>
          </p:cNvGraphicFramePr>
          <p:nvPr>
            <p:extLst>
              <p:ext uri="{D42A27DB-BD31-4B8C-83A1-F6EECF244321}">
                <p14:modId xmlns:p14="http://schemas.microsoft.com/office/powerpoint/2010/main" val="2299881371"/>
              </p:ext>
            </p:extLst>
          </p:nvPr>
        </p:nvGraphicFramePr>
        <p:xfrm>
          <a:off x="785653" y="410671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2" name="Chart 31"/>
          <p:cNvGraphicFramePr>
            <a:graphicFrameLocks/>
          </p:cNvGraphicFramePr>
          <p:nvPr>
            <p:extLst>
              <p:ext uri="{D42A27DB-BD31-4B8C-83A1-F6EECF244321}">
                <p14:modId xmlns:p14="http://schemas.microsoft.com/office/powerpoint/2010/main" val="2913860713"/>
              </p:ext>
            </p:extLst>
          </p:nvPr>
        </p:nvGraphicFramePr>
        <p:xfrm>
          <a:off x="6611963" y="4106710"/>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32"/>
          <p:cNvSpPr/>
          <p:nvPr/>
        </p:nvSpPr>
        <p:spPr>
          <a:xfrm>
            <a:off x="3249539" y="-14019"/>
            <a:ext cx="5499100" cy="723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400" b="0" i="0" u="none" strike="noStrike" kern="1200" spc="0" baseline="0">
                <a:solidFill>
                  <a:sysClr val="windowText" lastClr="000000">
                    <a:lumMod val="65000"/>
                    <a:lumOff val="35000"/>
                  </a:sysClr>
                </a:solidFill>
                <a:latin typeface="+mn-lt"/>
                <a:ea typeface="+mn-ea"/>
                <a:cs typeface="+mn-cs"/>
              </a:defRPr>
            </a:pPr>
            <a:r>
              <a:rPr lang="en-US" sz="2400" b="1" dirty="0">
                <a:solidFill>
                  <a:schemeClr val="bg1">
                    <a:lumMod val="75000"/>
                  </a:schemeClr>
                </a:solidFill>
                <a:latin typeface="Maiandra GD" panose="020E0502030308020204" pitchFamily="34" charset="0"/>
              </a:rPr>
              <a:t>Daily</a:t>
            </a:r>
            <a:r>
              <a:rPr lang="et-EE" sz="2400" b="1" dirty="0">
                <a:solidFill>
                  <a:schemeClr val="bg1">
                    <a:lumMod val="75000"/>
                  </a:schemeClr>
                </a:solidFill>
                <a:latin typeface="Maiandra GD" panose="020E0502030308020204" pitchFamily="34" charset="0"/>
              </a:rPr>
              <a:t> </a:t>
            </a:r>
            <a:r>
              <a:rPr lang="et-EE" sz="2400" b="1" dirty="0" err="1">
                <a:solidFill>
                  <a:schemeClr val="bg1">
                    <a:lumMod val="75000"/>
                  </a:schemeClr>
                </a:solidFill>
                <a:latin typeface="Maiandra GD" panose="020E0502030308020204" pitchFamily="34" charset="0"/>
              </a:rPr>
              <a:t>distribution</a:t>
            </a:r>
            <a:r>
              <a:rPr lang="et-EE" sz="2400" b="1" dirty="0">
                <a:solidFill>
                  <a:schemeClr val="bg1">
                    <a:lumMod val="75000"/>
                  </a:schemeClr>
                </a:solidFill>
                <a:latin typeface="Maiandra GD" panose="020E0502030308020204" pitchFamily="34" charset="0"/>
              </a:rPr>
              <a:t> of </a:t>
            </a:r>
            <a:r>
              <a:rPr lang="et-EE" sz="2400" b="1" dirty="0" err="1">
                <a:solidFill>
                  <a:schemeClr val="bg1">
                    <a:lumMod val="75000"/>
                  </a:schemeClr>
                </a:solidFill>
                <a:latin typeface="Maiandra GD" panose="020E0502030308020204" pitchFamily="34" charset="0"/>
              </a:rPr>
              <a:t>crime</a:t>
            </a:r>
            <a:r>
              <a:rPr lang="et-EE" sz="2400" b="1" dirty="0">
                <a:solidFill>
                  <a:schemeClr val="bg1">
                    <a:lumMod val="75000"/>
                  </a:schemeClr>
                </a:solidFill>
                <a:latin typeface="Maiandra GD" panose="020E0502030308020204" pitchFamily="34" charset="0"/>
              </a:rPr>
              <a:t> </a:t>
            </a:r>
            <a:r>
              <a:rPr lang="et-EE" sz="2400" b="1" dirty="0" err="1">
                <a:solidFill>
                  <a:schemeClr val="bg1">
                    <a:lumMod val="75000"/>
                  </a:schemeClr>
                </a:solidFill>
                <a:latin typeface="Maiandra GD" panose="020E0502030308020204" pitchFamily="34" charset="0"/>
              </a:rPr>
              <a:t>events</a:t>
            </a:r>
            <a:endParaRPr lang="et-EE" sz="2400" b="1" dirty="0">
              <a:solidFill>
                <a:schemeClr val="bg1">
                  <a:lumMod val="75000"/>
                </a:schemeClr>
              </a:solidFill>
              <a:latin typeface="Maiandra GD" panose="020E0502030308020204" pitchFamily="34" charset="0"/>
            </a:endParaRPr>
          </a:p>
        </p:txBody>
      </p:sp>
      <p:sp>
        <p:nvSpPr>
          <p:cNvPr id="2" name="Rectangle 1"/>
          <p:cNvSpPr/>
          <p:nvPr/>
        </p:nvSpPr>
        <p:spPr>
          <a:xfrm>
            <a:off x="10940679" y="26036"/>
            <a:ext cx="1251321" cy="75828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8858" y="-251149"/>
            <a:ext cx="642066" cy="987258"/>
            <a:chOff x="567057" y="1247746"/>
            <a:chExt cx="1083213" cy="1801474"/>
          </a:xfrm>
        </p:grpSpPr>
        <p:sp>
          <p:nvSpPr>
            <p:cNvPr id="13" name="Oval 12"/>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2360325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13" name="Chart 12"/>
          <p:cNvGraphicFramePr>
            <a:graphicFrameLocks/>
          </p:cNvGraphicFramePr>
          <p:nvPr>
            <p:extLst>
              <p:ext uri="{D42A27DB-BD31-4B8C-83A1-F6EECF244321}">
                <p14:modId xmlns:p14="http://schemas.microsoft.com/office/powerpoint/2010/main" val="3678216782"/>
              </p:ext>
            </p:extLst>
          </p:nvPr>
        </p:nvGraphicFramePr>
        <p:xfrm>
          <a:off x="655995" y="0"/>
          <a:ext cx="10795000" cy="32956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4107346780"/>
              </p:ext>
            </p:extLst>
          </p:nvPr>
        </p:nvGraphicFramePr>
        <p:xfrm>
          <a:off x="655995" y="3340100"/>
          <a:ext cx="10795000" cy="3471217"/>
        </p:xfrm>
        <a:graphic>
          <a:graphicData uri="http://schemas.openxmlformats.org/drawingml/2006/chart">
            <c:chart xmlns:c="http://schemas.openxmlformats.org/drawingml/2006/chart" xmlns:r="http://schemas.openxmlformats.org/officeDocument/2006/relationships" r:id="rId4"/>
          </a:graphicData>
        </a:graphic>
      </p:graphicFrame>
      <p:sp>
        <p:nvSpPr>
          <p:cNvPr id="15" name="Rectangle 14"/>
          <p:cNvSpPr/>
          <p:nvPr/>
        </p:nvSpPr>
        <p:spPr>
          <a:xfrm>
            <a:off x="3164245" y="-87185"/>
            <a:ext cx="5499100" cy="723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400" b="0" i="0" u="none" strike="noStrike" kern="1200" spc="0" baseline="0">
                <a:solidFill>
                  <a:sysClr val="windowText" lastClr="000000">
                    <a:lumMod val="65000"/>
                    <a:lumOff val="35000"/>
                  </a:sysClr>
                </a:solidFill>
                <a:latin typeface="+mn-lt"/>
                <a:ea typeface="+mn-ea"/>
                <a:cs typeface="+mn-cs"/>
              </a:defRPr>
            </a:pPr>
            <a:r>
              <a:rPr lang="en-US" sz="2400" dirty="0">
                <a:solidFill>
                  <a:schemeClr val="bg1">
                    <a:lumMod val="75000"/>
                  </a:schemeClr>
                </a:solidFill>
                <a:latin typeface="Maiandra GD" panose="020E0502030308020204" pitchFamily="34" charset="0"/>
              </a:rPr>
              <a:t>Hourly distribution of crime events</a:t>
            </a:r>
            <a:endParaRPr lang="et-EE" sz="2400" dirty="0">
              <a:solidFill>
                <a:schemeClr val="bg1">
                  <a:lumMod val="75000"/>
                </a:schemeClr>
              </a:solidFill>
              <a:latin typeface="Maiandra GD" panose="020E0502030308020204" pitchFamily="34" charset="0"/>
            </a:endParaRPr>
          </a:p>
        </p:txBody>
      </p:sp>
      <p:cxnSp>
        <p:nvCxnSpPr>
          <p:cNvPr id="17" name="Straight Connector 16"/>
          <p:cNvCxnSpPr/>
          <p:nvPr/>
        </p:nvCxnSpPr>
        <p:spPr>
          <a:xfrm>
            <a:off x="0" y="3346450"/>
            <a:ext cx="12192000" cy="0"/>
          </a:xfrm>
          <a:prstGeom prst="line">
            <a:avLst/>
          </a:prstGeom>
        </p:spPr>
        <p:style>
          <a:lnRef idx="1">
            <a:schemeClr val="accent3"/>
          </a:lnRef>
          <a:fillRef idx="0">
            <a:schemeClr val="accent3"/>
          </a:fillRef>
          <a:effectRef idx="0">
            <a:schemeClr val="accent3"/>
          </a:effectRef>
          <a:fontRef idx="minor">
            <a:schemeClr val="tx1"/>
          </a:fontRef>
        </p:style>
      </p:cxnSp>
      <p:sp>
        <p:nvSpPr>
          <p:cNvPr id="18" name="TextBox 17"/>
          <p:cNvSpPr txBox="1"/>
          <p:nvPr/>
        </p:nvSpPr>
        <p:spPr>
          <a:xfrm>
            <a:off x="8587145" y="636715"/>
            <a:ext cx="2209800" cy="338554"/>
          </a:xfrm>
          <a:prstGeom prst="rect">
            <a:avLst/>
          </a:prstGeom>
          <a:noFill/>
        </p:spPr>
        <p:txBody>
          <a:bodyPr wrap="square" rtlCol="0">
            <a:spAutoFit/>
          </a:bodyPr>
          <a:lstStyle/>
          <a:p>
            <a:r>
              <a:rPr lang="en-US" sz="1600" dirty="0">
                <a:solidFill>
                  <a:schemeClr val="bg2"/>
                </a:solidFill>
              </a:rPr>
              <a:t>Tartu City</a:t>
            </a:r>
          </a:p>
        </p:txBody>
      </p:sp>
      <p:sp>
        <p:nvSpPr>
          <p:cNvPr id="19" name="Rectangle 18"/>
          <p:cNvSpPr/>
          <p:nvPr/>
        </p:nvSpPr>
        <p:spPr>
          <a:xfrm>
            <a:off x="8587145" y="3859664"/>
            <a:ext cx="1689886" cy="338554"/>
          </a:xfrm>
          <a:prstGeom prst="rect">
            <a:avLst/>
          </a:prstGeom>
        </p:spPr>
        <p:txBody>
          <a:bodyPr wrap="none">
            <a:spAutoFit/>
          </a:bodyPr>
          <a:lstStyle/>
          <a:p>
            <a:r>
              <a:rPr lang="en-US" sz="1600" dirty="0">
                <a:solidFill>
                  <a:schemeClr val="bg2"/>
                </a:solidFill>
              </a:rPr>
              <a:t>Tartu Municipality</a:t>
            </a:r>
          </a:p>
        </p:txBody>
      </p:sp>
      <p:grpSp>
        <p:nvGrpSpPr>
          <p:cNvPr id="11" name="Group 10"/>
          <p:cNvGrpSpPr/>
          <p:nvPr/>
        </p:nvGrpSpPr>
        <p:grpSpPr>
          <a:xfrm>
            <a:off x="18858" y="-251149"/>
            <a:ext cx="642066" cy="987258"/>
            <a:chOff x="567057" y="1247746"/>
            <a:chExt cx="1083213" cy="1801474"/>
          </a:xfrm>
        </p:grpSpPr>
        <p:sp>
          <p:nvSpPr>
            <p:cNvPr id="12" name="Oval 11"/>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1906865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10" name="Chart 9"/>
          <p:cNvGraphicFramePr>
            <a:graphicFrameLocks/>
          </p:cNvGraphicFramePr>
          <p:nvPr>
            <p:extLst>
              <p:ext uri="{D42A27DB-BD31-4B8C-83A1-F6EECF244321}">
                <p14:modId xmlns:p14="http://schemas.microsoft.com/office/powerpoint/2010/main" val="28183363"/>
              </p:ext>
            </p:extLst>
          </p:nvPr>
        </p:nvGraphicFramePr>
        <p:xfrm>
          <a:off x="655995" y="0"/>
          <a:ext cx="10795000" cy="32956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596822258"/>
              </p:ext>
            </p:extLst>
          </p:nvPr>
        </p:nvGraphicFramePr>
        <p:xfrm>
          <a:off x="655995" y="3340100"/>
          <a:ext cx="10795000" cy="3471217"/>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p:cNvCxnSpPr/>
          <p:nvPr/>
        </p:nvCxnSpPr>
        <p:spPr>
          <a:xfrm>
            <a:off x="0" y="3346450"/>
            <a:ext cx="12192000" cy="0"/>
          </a:xfrm>
          <a:prstGeom prst="line">
            <a:avLst/>
          </a:prstGeom>
        </p:spPr>
        <p:style>
          <a:lnRef idx="1">
            <a:schemeClr val="accent3"/>
          </a:lnRef>
          <a:fillRef idx="0">
            <a:schemeClr val="accent3"/>
          </a:fillRef>
          <a:effectRef idx="0">
            <a:schemeClr val="accent3"/>
          </a:effectRef>
          <a:fontRef idx="minor">
            <a:schemeClr val="tx1"/>
          </a:fontRef>
        </p:style>
      </p:cxnSp>
      <p:sp>
        <p:nvSpPr>
          <p:cNvPr id="16" name="Rectangle 15"/>
          <p:cNvSpPr/>
          <p:nvPr/>
        </p:nvSpPr>
        <p:spPr>
          <a:xfrm>
            <a:off x="3164245" y="-87185"/>
            <a:ext cx="5499100" cy="723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400" b="0" i="0" u="none" strike="noStrike" kern="1200" spc="0" baseline="0">
                <a:solidFill>
                  <a:sysClr val="windowText" lastClr="000000">
                    <a:lumMod val="65000"/>
                    <a:lumOff val="35000"/>
                  </a:sysClr>
                </a:solidFill>
                <a:latin typeface="+mn-lt"/>
                <a:ea typeface="+mn-ea"/>
                <a:cs typeface="+mn-cs"/>
              </a:defRPr>
            </a:pPr>
            <a:r>
              <a:rPr lang="en-US" sz="2400" dirty="0">
                <a:solidFill>
                  <a:schemeClr val="bg1">
                    <a:lumMod val="75000"/>
                  </a:schemeClr>
                </a:solidFill>
                <a:latin typeface="Maiandra GD" panose="020E0502030308020204" pitchFamily="34" charset="0"/>
              </a:rPr>
              <a:t>Hourly distribution of crime events</a:t>
            </a:r>
            <a:endParaRPr lang="et-EE" sz="2400" dirty="0">
              <a:solidFill>
                <a:schemeClr val="bg1">
                  <a:lumMod val="75000"/>
                </a:schemeClr>
              </a:solidFill>
              <a:latin typeface="Maiandra GD" panose="020E0502030308020204" pitchFamily="34" charset="0"/>
            </a:endParaRPr>
          </a:p>
        </p:txBody>
      </p:sp>
      <p:sp>
        <p:nvSpPr>
          <p:cNvPr id="17" name="TextBox 16"/>
          <p:cNvSpPr txBox="1"/>
          <p:nvPr/>
        </p:nvSpPr>
        <p:spPr>
          <a:xfrm>
            <a:off x="8587145" y="636715"/>
            <a:ext cx="2209800" cy="338554"/>
          </a:xfrm>
          <a:prstGeom prst="rect">
            <a:avLst/>
          </a:prstGeom>
          <a:noFill/>
        </p:spPr>
        <p:txBody>
          <a:bodyPr wrap="square" rtlCol="0">
            <a:spAutoFit/>
          </a:bodyPr>
          <a:lstStyle/>
          <a:p>
            <a:r>
              <a:rPr lang="en-US" sz="1600" dirty="0">
                <a:solidFill>
                  <a:schemeClr val="bg2"/>
                </a:solidFill>
              </a:rPr>
              <a:t>Tartu City</a:t>
            </a:r>
          </a:p>
        </p:txBody>
      </p:sp>
      <p:sp>
        <p:nvSpPr>
          <p:cNvPr id="18" name="Rectangle 17"/>
          <p:cNvSpPr/>
          <p:nvPr/>
        </p:nvSpPr>
        <p:spPr>
          <a:xfrm>
            <a:off x="8587145" y="3859664"/>
            <a:ext cx="1689886" cy="338554"/>
          </a:xfrm>
          <a:prstGeom prst="rect">
            <a:avLst/>
          </a:prstGeom>
        </p:spPr>
        <p:txBody>
          <a:bodyPr wrap="none">
            <a:spAutoFit/>
          </a:bodyPr>
          <a:lstStyle/>
          <a:p>
            <a:r>
              <a:rPr lang="en-US" sz="1600" dirty="0">
                <a:solidFill>
                  <a:schemeClr val="bg2"/>
                </a:solidFill>
              </a:rPr>
              <a:t>Tartu Municipality</a:t>
            </a:r>
          </a:p>
        </p:txBody>
      </p:sp>
      <p:grpSp>
        <p:nvGrpSpPr>
          <p:cNvPr id="19" name="Group 18"/>
          <p:cNvGrpSpPr/>
          <p:nvPr/>
        </p:nvGrpSpPr>
        <p:grpSpPr>
          <a:xfrm>
            <a:off x="18858" y="-251149"/>
            <a:ext cx="642066" cy="987258"/>
            <a:chOff x="567057" y="1247746"/>
            <a:chExt cx="1083213" cy="1801474"/>
          </a:xfrm>
        </p:grpSpPr>
        <p:sp>
          <p:nvSpPr>
            <p:cNvPr id="20" name="Oval 19"/>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888816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74749"/>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55" t="711" r="381" b="622"/>
          <a:stretch/>
        </p:blipFill>
        <p:spPr>
          <a:xfrm>
            <a:off x="1411242" y="29502"/>
            <a:ext cx="9629140" cy="6766560"/>
          </a:xfrm>
          <a:prstGeom prst="rect">
            <a:avLst/>
          </a:prstGeom>
        </p:spPr>
      </p:pic>
      <p:sp>
        <p:nvSpPr>
          <p:cNvPr id="6" name="Rectangle 5"/>
          <p:cNvSpPr/>
          <p:nvPr/>
        </p:nvSpPr>
        <p:spPr>
          <a:xfrm>
            <a:off x="4483100" y="203200"/>
            <a:ext cx="106426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Morning</a:t>
            </a:r>
          </a:p>
        </p:txBody>
      </p:sp>
      <p:sp>
        <p:nvSpPr>
          <p:cNvPr id="7" name="Rectangle 6"/>
          <p:cNvSpPr/>
          <p:nvPr/>
        </p:nvSpPr>
        <p:spPr>
          <a:xfrm>
            <a:off x="4483100" y="3499631"/>
            <a:ext cx="1028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Evening</a:t>
            </a:r>
          </a:p>
        </p:txBody>
      </p:sp>
      <p:sp>
        <p:nvSpPr>
          <p:cNvPr id="8" name="Rectangle 7"/>
          <p:cNvSpPr/>
          <p:nvPr/>
        </p:nvSpPr>
        <p:spPr>
          <a:xfrm>
            <a:off x="9347200" y="188089"/>
            <a:ext cx="1028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Day</a:t>
            </a:r>
          </a:p>
        </p:txBody>
      </p:sp>
      <p:sp>
        <p:nvSpPr>
          <p:cNvPr id="9" name="Rectangle 8"/>
          <p:cNvSpPr/>
          <p:nvPr/>
        </p:nvSpPr>
        <p:spPr>
          <a:xfrm>
            <a:off x="9347200" y="3499631"/>
            <a:ext cx="1028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Night</a:t>
            </a:r>
          </a:p>
        </p:txBody>
      </p:sp>
      <p:grpSp>
        <p:nvGrpSpPr>
          <p:cNvPr id="10" name="Group 9"/>
          <p:cNvGrpSpPr/>
          <p:nvPr/>
        </p:nvGrpSpPr>
        <p:grpSpPr>
          <a:xfrm>
            <a:off x="18858" y="-251149"/>
            <a:ext cx="642066" cy="987258"/>
            <a:chOff x="567057" y="1247746"/>
            <a:chExt cx="1083213" cy="1801474"/>
          </a:xfrm>
        </p:grpSpPr>
        <p:sp>
          <p:nvSpPr>
            <p:cNvPr id="11" name="Oval 10"/>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347582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2" name="Group 1"/>
          <p:cNvGrpSpPr/>
          <p:nvPr/>
        </p:nvGrpSpPr>
        <p:grpSpPr>
          <a:xfrm>
            <a:off x="17052" y="-328407"/>
            <a:ext cx="594084" cy="851039"/>
            <a:chOff x="567057" y="1034635"/>
            <a:chExt cx="1083213" cy="1833217"/>
          </a:xfrm>
        </p:grpSpPr>
        <p:sp>
          <p:nvSpPr>
            <p:cNvPr id="3" name="Oval 2"/>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Rectangle 7"/>
            <p:cNvSpPr>
              <a:spLocks noChangeArrowheads="1"/>
            </p:cNvSpPr>
            <p:nvPr/>
          </p:nvSpPr>
          <p:spPr bwMode="auto">
            <a:xfrm>
              <a:off x="567057" y="1034635"/>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2</a:t>
              </a:r>
            </a:p>
          </p:txBody>
        </p:sp>
      </p:grpSp>
      <p:sp>
        <p:nvSpPr>
          <p:cNvPr id="5" name="Shape 4"/>
          <p:cNvSpPr/>
          <p:nvPr/>
        </p:nvSpPr>
        <p:spPr>
          <a:xfrm rot="19126431" flipV="1">
            <a:off x="802066" y="429543"/>
            <a:ext cx="3513309" cy="2385285"/>
          </a:xfrm>
          <a:prstGeom prst="swooshArrow">
            <a:avLst>
              <a:gd name="adj1" fmla="val 25000"/>
              <a:gd name="adj2" fmla="val 25000"/>
            </a:avLst>
          </a:prstGeom>
          <a:solidFill>
            <a:schemeClr val="accent4"/>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8" name="Group 7"/>
          <p:cNvGrpSpPr/>
          <p:nvPr/>
        </p:nvGrpSpPr>
        <p:grpSpPr>
          <a:xfrm flipH="1" flipV="1">
            <a:off x="2043195" y="373492"/>
            <a:ext cx="2514887" cy="1650847"/>
            <a:chOff x="5090306" y="2862421"/>
            <a:chExt cx="332142" cy="1849139"/>
          </a:xfrm>
        </p:grpSpPr>
        <p:sp>
          <p:nvSpPr>
            <p:cNvPr id="9" name="Freeform 8"/>
            <p:cNvSpPr>
              <a:spLocks/>
            </p:cNvSpPr>
            <p:nvPr/>
          </p:nvSpPr>
          <p:spPr bwMode="auto">
            <a:xfrm>
              <a:off x="5100712" y="2862421"/>
              <a:ext cx="321736" cy="1824778"/>
            </a:xfrm>
            <a:custGeom>
              <a:avLst/>
              <a:gdLst>
                <a:gd name="T0" fmla="*/ 132 w 132"/>
                <a:gd name="T1" fmla="*/ 0 h 763"/>
                <a:gd name="T2" fmla="*/ 132 w 132"/>
                <a:gd name="T3" fmla="*/ 743 h 763"/>
                <a:gd name="T4" fmla="*/ 112 w 132"/>
                <a:gd name="T5" fmla="*/ 763 h 763"/>
                <a:gd name="T6" fmla="*/ 0 w 132"/>
                <a:gd name="T7" fmla="*/ 763 h 763"/>
              </a:gdLst>
              <a:ahLst/>
              <a:cxnLst>
                <a:cxn ang="0">
                  <a:pos x="T0" y="T1"/>
                </a:cxn>
                <a:cxn ang="0">
                  <a:pos x="T2" y="T3"/>
                </a:cxn>
                <a:cxn ang="0">
                  <a:pos x="T4" y="T5"/>
                </a:cxn>
                <a:cxn ang="0">
                  <a:pos x="T6" y="T7"/>
                </a:cxn>
              </a:cxnLst>
              <a:rect l="0" t="0" r="r" b="b"/>
              <a:pathLst>
                <a:path w="132" h="763">
                  <a:moveTo>
                    <a:pt x="132" y="0"/>
                  </a:moveTo>
                  <a:cubicBezTo>
                    <a:pt x="132" y="743"/>
                    <a:pt x="132" y="743"/>
                    <a:pt x="132" y="743"/>
                  </a:cubicBezTo>
                  <a:cubicBezTo>
                    <a:pt x="132" y="754"/>
                    <a:pt x="123" y="763"/>
                    <a:pt x="112" y="763"/>
                  </a:cubicBezTo>
                  <a:cubicBezTo>
                    <a:pt x="0" y="763"/>
                    <a:pt x="0" y="763"/>
                    <a:pt x="0" y="763"/>
                  </a:cubicBezTo>
                </a:path>
              </a:pathLst>
            </a:custGeom>
            <a:noFill/>
            <a:ln w="25400" cap="flat">
              <a:solidFill>
                <a:schemeClr val="accent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p:cNvSpPr>
              <a:spLocks/>
            </p:cNvSpPr>
            <p:nvPr/>
          </p:nvSpPr>
          <p:spPr bwMode="auto">
            <a:xfrm>
              <a:off x="5090306" y="4660349"/>
              <a:ext cx="26599" cy="51211"/>
            </a:xfrm>
            <a:custGeom>
              <a:avLst/>
              <a:gdLst>
                <a:gd name="T0" fmla="*/ 60 w 80"/>
                <a:gd name="T1" fmla="*/ 0 h 52"/>
                <a:gd name="T2" fmla="*/ 0 w 80"/>
                <a:gd name="T3" fmla="*/ 0 h 52"/>
                <a:gd name="T4" fmla="*/ 0 w 80"/>
                <a:gd name="T5" fmla="*/ 52 h 52"/>
                <a:gd name="T6" fmla="*/ 60 w 80"/>
                <a:gd name="T7" fmla="*/ 52 h 52"/>
                <a:gd name="T8" fmla="*/ 80 w 80"/>
                <a:gd name="T9" fmla="*/ 32 h 52"/>
                <a:gd name="T10" fmla="*/ 80 w 80"/>
                <a:gd name="T11" fmla="*/ 20 h 52"/>
                <a:gd name="T12" fmla="*/ 60 w 8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80" h="52">
                  <a:moveTo>
                    <a:pt x="60" y="0"/>
                  </a:moveTo>
                  <a:cubicBezTo>
                    <a:pt x="0" y="0"/>
                    <a:pt x="0" y="0"/>
                    <a:pt x="0" y="0"/>
                  </a:cubicBezTo>
                  <a:cubicBezTo>
                    <a:pt x="0" y="52"/>
                    <a:pt x="0" y="52"/>
                    <a:pt x="0" y="52"/>
                  </a:cubicBezTo>
                  <a:cubicBezTo>
                    <a:pt x="60" y="52"/>
                    <a:pt x="60" y="52"/>
                    <a:pt x="60" y="52"/>
                  </a:cubicBezTo>
                  <a:cubicBezTo>
                    <a:pt x="71" y="52"/>
                    <a:pt x="80" y="43"/>
                    <a:pt x="80" y="32"/>
                  </a:cubicBezTo>
                  <a:cubicBezTo>
                    <a:pt x="80" y="20"/>
                    <a:pt x="80" y="20"/>
                    <a:pt x="80" y="20"/>
                  </a:cubicBezTo>
                  <a:cubicBezTo>
                    <a:pt x="80" y="9"/>
                    <a:pt x="71" y="0"/>
                    <a:pt x="6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Freeform 68"/>
          <p:cNvSpPr>
            <a:spLocks/>
          </p:cNvSpPr>
          <p:nvPr/>
        </p:nvSpPr>
        <p:spPr bwMode="auto">
          <a:xfrm>
            <a:off x="3616380" y="1445687"/>
            <a:ext cx="951885" cy="1563558"/>
          </a:xfrm>
          <a:custGeom>
            <a:avLst/>
            <a:gdLst>
              <a:gd name="T0" fmla="*/ 0 w 132"/>
              <a:gd name="T1" fmla="*/ 0 h 808"/>
              <a:gd name="T2" fmla="*/ 0 w 132"/>
              <a:gd name="T3" fmla="*/ 788 h 808"/>
              <a:gd name="T4" fmla="*/ 20 w 132"/>
              <a:gd name="T5" fmla="*/ 808 h 808"/>
              <a:gd name="T6" fmla="*/ 132 w 132"/>
              <a:gd name="T7" fmla="*/ 808 h 808"/>
            </a:gdLst>
            <a:ahLst/>
            <a:cxnLst>
              <a:cxn ang="0">
                <a:pos x="T0" y="T1"/>
              </a:cxn>
              <a:cxn ang="0">
                <a:pos x="T2" y="T3"/>
              </a:cxn>
              <a:cxn ang="0">
                <a:pos x="T4" y="T5"/>
              </a:cxn>
              <a:cxn ang="0">
                <a:pos x="T6" y="T7"/>
              </a:cxn>
            </a:cxnLst>
            <a:rect l="0" t="0" r="r" b="b"/>
            <a:pathLst>
              <a:path w="132" h="808">
                <a:moveTo>
                  <a:pt x="0" y="0"/>
                </a:moveTo>
                <a:cubicBezTo>
                  <a:pt x="0" y="788"/>
                  <a:pt x="0" y="788"/>
                  <a:pt x="0" y="788"/>
                </a:cubicBezTo>
                <a:cubicBezTo>
                  <a:pt x="0" y="799"/>
                  <a:pt x="9" y="808"/>
                  <a:pt x="20" y="808"/>
                </a:cubicBezTo>
                <a:cubicBezTo>
                  <a:pt x="132" y="808"/>
                  <a:pt x="132" y="808"/>
                  <a:pt x="132" y="808"/>
                </a:cubicBezTo>
              </a:path>
            </a:pathLst>
          </a:custGeom>
          <a:noFill/>
          <a:ln w="25400" cap="flat">
            <a:solidFill>
              <a:schemeClr val="accent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0" name="Group 109"/>
          <p:cNvGrpSpPr/>
          <p:nvPr/>
        </p:nvGrpSpPr>
        <p:grpSpPr>
          <a:xfrm>
            <a:off x="1955449" y="1952023"/>
            <a:ext cx="180645" cy="180106"/>
            <a:chOff x="2138511" y="2464802"/>
            <a:chExt cx="354012" cy="352956"/>
          </a:xfrm>
          <a:solidFill>
            <a:schemeClr val="accent2">
              <a:lumMod val="50000"/>
            </a:schemeClr>
          </a:solidFill>
        </p:grpSpPr>
        <p:sp>
          <p:nvSpPr>
            <p:cNvPr id="111" name="Oval 110"/>
            <p:cNvSpPr>
              <a:spLocks noChangeArrowheads="1"/>
            </p:cNvSpPr>
            <p:nvPr/>
          </p:nvSpPr>
          <p:spPr bwMode="auto">
            <a:xfrm>
              <a:off x="2229830" y="2555417"/>
              <a:ext cx="171376" cy="17172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3" name="Group 112"/>
          <p:cNvGrpSpPr/>
          <p:nvPr/>
        </p:nvGrpSpPr>
        <p:grpSpPr>
          <a:xfrm>
            <a:off x="2581557" y="1778513"/>
            <a:ext cx="180645" cy="180106"/>
            <a:chOff x="2138511" y="2464802"/>
            <a:chExt cx="354012" cy="352956"/>
          </a:xfrm>
          <a:solidFill>
            <a:schemeClr val="accent2">
              <a:lumMod val="50000"/>
            </a:schemeClr>
          </a:solidFill>
        </p:grpSpPr>
        <p:sp>
          <p:nvSpPr>
            <p:cNvPr id="114" name="Oval 113"/>
            <p:cNvSpPr>
              <a:spLocks noChangeArrowheads="1"/>
            </p:cNvSpPr>
            <p:nvPr/>
          </p:nvSpPr>
          <p:spPr bwMode="auto">
            <a:xfrm>
              <a:off x="2229830" y="2555417"/>
              <a:ext cx="171376" cy="17172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4"/>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6" name="Group 115"/>
          <p:cNvGrpSpPr/>
          <p:nvPr/>
        </p:nvGrpSpPr>
        <p:grpSpPr>
          <a:xfrm>
            <a:off x="2908642" y="1651057"/>
            <a:ext cx="180645" cy="180106"/>
            <a:chOff x="2138511" y="2464802"/>
            <a:chExt cx="354012" cy="352956"/>
          </a:xfrm>
          <a:solidFill>
            <a:schemeClr val="accent2">
              <a:lumMod val="50000"/>
            </a:schemeClr>
          </a:solidFill>
        </p:grpSpPr>
        <p:sp>
          <p:nvSpPr>
            <p:cNvPr id="117" name="Oval 116"/>
            <p:cNvSpPr>
              <a:spLocks noChangeArrowheads="1"/>
            </p:cNvSpPr>
            <p:nvPr/>
          </p:nvSpPr>
          <p:spPr bwMode="auto">
            <a:xfrm>
              <a:off x="2229830" y="2555417"/>
              <a:ext cx="171376" cy="17172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9" name="Group 118"/>
          <p:cNvGrpSpPr/>
          <p:nvPr/>
        </p:nvGrpSpPr>
        <p:grpSpPr>
          <a:xfrm>
            <a:off x="3522775" y="1326745"/>
            <a:ext cx="180645" cy="180106"/>
            <a:chOff x="2138511" y="2464802"/>
            <a:chExt cx="354012" cy="352956"/>
          </a:xfrm>
          <a:solidFill>
            <a:schemeClr val="accent2">
              <a:lumMod val="50000"/>
            </a:schemeClr>
          </a:solidFill>
        </p:grpSpPr>
        <p:sp>
          <p:nvSpPr>
            <p:cNvPr id="120" name="Oval 119"/>
            <p:cNvSpPr>
              <a:spLocks noChangeArrowheads="1"/>
            </p:cNvSpPr>
            <p:nvPr/>
          </p:nvSpPr>
          <p:spPr bwMode="auto">
            <a:xfrm>
              <a:off x="2229830" y="2555417"/>
              <a:ext cx="171376" cy="17172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120"/>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22" name="Group 121"/>
          <p:cNvGrpSpPr/>
          <p:nvPr/>
        </p:nvGrpSpPr>
        <p:grpSpPr>
          <a:xfrm>
            <a:off x="432620" y="21879"/>
            <a:ext cx="1829671" cy="3385935"/>
            <a:chOff x="729081" y="2500193"/>
            <a:chExt cx="1829671" cy="3385935"/>
          </a:xfrm>
        </p:grpSpPr>
        <p:grpSp>
          <p:nvGrpSpPr>
            <p:cNvPr id="123" name="Group 122"/>
            <p:cNvGrpSpPr/>
            <p:nvPr/>
          </p:nvGrpSpPr>
          <p:grpSpPr>
            <a:xfrm>
              <a:off x="729081" y="2500193"/>
              <a:ext cx="1551422" cy="3385935"/>
              <a:chOff x="1005222" y="1737115"/>
              <a:chExt cx="1318585" cy="2877776"/>
            </a:xfrm>
          </p:grpSpPr>
          <p:sp>
            <p:nvSpPr>
              <p:cNvPr id="175" name="Freeform 48"/>
              <p:cNvSpPr>
                <a:spLocks/>
              </p:cNvSpPr>
              <p:nvPr/>
            </p:nvSpPr>
            <p:spPr bwMode="auto">
              <a:xfrm>
                <a:off x="1005222" y="2975978"/>
                <a:ext cx="374240" cy="1616329"/>
              </a:xfrm>
              <a:custGeom>
                <a:avLst/>
                <a:gdLst>
                  <a:gd name="T0" fmla="*/ 205 w 232"/>
                  <a:gd name="T1" fmla="*/ 1002 h 1002"/>
                  <a:gd name="T2" fmla="*/ 185 w 232"/>
                  <a:gd name="T3" fmla="*/ 235 h 1002"/>
                  <a:gd name="T4" fmla="*/ 232 w 232"/>
                  <a:gd name="T5" fmla="*/ 241 h 1002"/>
                  <a:gd name="T6" fmla="*/ 221 w 232"/>
                  <a:gd name="T7" fmla="*/ 0 h 1002"/>
                  <a:gd name="T8" fmla="*/ 77 w 232"/>
                  <a:gd name="T9" fmla="*/ 60 h 1002"/>
                  <a:gd name="T10" fmla="*/ 0 w 232"/>
                  <a:gd name="T11" fmla="*/ 1002 h 1002"/>
                  <a:gd name="T12" fmla="*/ 205 w 232"/>
                  <a:gd name="T13" fmla="*/ 1002 h 1002"/>
                </a:gdLst>
                <a:ahLst/>
                <a:cxnLst>
                  <a:cxn ang="0">
                    <a:pos x="T0" y="T1"/>
                  </a:cxn>
                  <a:cxn ang="0">
                    <a:pos x="T2" y="T3"/>
                  </a:cxn>
                  <a:cxn ang="0">
                    <a:pos x="T4" y="T5"/>
                  </a:cxn>
                  <a:cxn ang="0">
                    <a:pos x="T6" y="T7"/>
                  </a:cxn>
                  <a:cxn ang="0">
                    <a:pos x="T8" y="T9"/>
                  </a:cxn>
                  <a:cxn ang="0">
                    <a:pos x="T10" y="T11"/>
                  </a:cxn>
                  <a:cxn ang="0">
                    <a:pos x="T12" y="T13"/>
                  </a:cxn>
                </a:cxnLst>
                <a:rect l="0" t="0" r="r" b="b"/>
                <a:pathLst>
                  <a:path w="232" h="1002">
                    <a:moveTo>
                      <a:pt x="205" y="1002"/>
                    </a:moveTo>
                    <a:lnTo>
                      <a:pt x="185" y="235"/>
                    </a:lnTo>
                    <a:lnTo>
                      <a:pt x="232" y="241"/>
                    </a:lnTo>
                    <a:lnTo>
                      <a:pt x="221" y="0"/>
                    </a:lnTo>
                    <a:lnTo>
                      <a:pt x="77" y="60"/>
                    </a:lnTo>
                    <a:lnTo>
                      <a:pt x="0" y="1002"/>
                    </a:lnTo>
                    <a:lnTo>
                      <a:pt x="205" y="100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9"/>
              <p:cNvSpPr>
                <a:spLocks/>
              </p:cNvSpPr>
              <p:nvPr/>
            </p:nvSpPr>
            <p:spPr bwMode="auto">
              <a:xfrm>
                <a:off x="1225863" y="3363123"/>
                <a:ext cx="80655" cy="1251768"/>
              </a:xfrm>
              <a:custGeom>
                <a:avLst/>
                <a:gdLst>
                  <a:gd name="T0" fmla="*/ 20 w 50"/>
                  <a:gd name="T1" fmla="*/ 12 h 776"/>
                  <a:gd name="T2" fmla="*/ 50 w 50"/>
                  <a:gd name="T3" fmla="*/ 743 h 776"/>
                  <a:gd name="T4" fmla="*/ 22 w 50"/>
                  <a:gd name="T5" fmla="*/ 776 h 776"/>
                  <a:gd name="T6" fmla="*/ 0 w 50"/>
                  <a:gd name="T7" fmla="*/ 0 h 776"/>
                  <a:gd name="T8" fmla="*/ 20 w 50"/>
                  <a:gd name="T9" fmla="*/ 12 h 776"/>
                </a:gdLst>
                <a:ahLst/>
                <a:cxnLst>
                  <a:cxn ang="0">
                    <a:pos x="T0" y="T1"/>
                  </a:cxn>
                  <a:cxn ang="0">
                    <a:pos x="T2" y="T3"/>
                  </a:cxn>
                  <a:cxn ang="0">
                    <a:pos x="T4" y="T5"/>
                  </a:cxn>
                  <a:cxn ang="0">
                    <a:pos x="T6" y="T7"/>
                  </a:cxn>
                  <a:cxn ang="0">
                    <a:pos x="T8" y="T9"/>
                  </a:cxn>
                </a:cxnLst>
                <a:rect l="0" t="0" r="r" b="b"/>
                <a:pathLst>
                  <a:path w="50" h="776">
                    <a:moveTo>
                      <a:pt x="20" y="12"/>
                    </a:moveTo>
                    <a:lnTo>
                      <a:pt x="50" y="743"/>
                    </a:lnTo>
                    <a:lnTo>
                      <a:pt x="22" y="776"/>
                    </a:lnTo>
                    <a:lnTo>
                      <a:pt x="0" y="0"/>
                    </a:lnTo>
                    <a:lnTo>
                      <a:pt x="20" y="12"/>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50"/>
              <p:cNvSpPr>
                <a:spLocks/>
              </p:cNvSpPr>
              <p:nvPr/>
            </p:nvSpPr>
            <p:spPr bwMode="auto">
              <a:xfrm rot="21417693">
                <a:off x="1247294" y="1758768"/>
                <a:ext cx="306490" cy="2539024"/>
              </a:xfrm>
              <a:custGeom>
                <a:avLst/>
                <a:gdLst>
                  <a:gd name="T0" fmla="*/ 67 w 190"/>
                  <a:gd name="T1" fmla="*/ 0 h 1574"/>
                  <a:gd name="T2" fmla="*/ 190 w 190"/>
                  <a:gd name="T3" fmla="*/ 1574 h 1574"/>
                  <a:gd name="T4" fmla="*/ 106 w 190"/>
                  <a:gd name="T5" fmla="*/ 1524 h 1574"/>
                  <a:gd name="T6" fmla="*/ 0 w 190"/>
                  <a:gd name="T7" fmla="*/ 74 h 1574"/>
                  <a:gd name="T8" fmla="*/ 67 w 190"/>
                  <a:gd name="T9" fmla="*/ 0 h 1574"/>
                </a:gdLst>
                <a:ahLst/>
                <a:cxnLst>
                  <a:cxn ang="0">
                    <a:pos x="T0" y="T1"/>
                  </a:cxn>
                  <a:cxn ang="0">
                    <a:pos x="T2" y="T3"/>
                  </a:cxn>
                  <a:cxn ang="0">
                    <a:pos x="T4" y="T5"/>
                  </a:cxn>
                  <a:cxn ang="0">
                    <a:pos x="T6" y="T7"/>
                  </a:cxn>
                  <a:cxn ang="0">
                    <a:pos x="T8" y="T9"/>
                  </a:cxn>
                </a:cxnLst>
                <a:rect l="0" t="0" r="r" b="b"/>
                <a:pathLst>
                  <a:path w="190" h="1574">
                    <a:moveTo>
                      <a:pt x="67" y="0"/>
                    </a:moveTo>
                    <a:lnTo>
                      <a:pt x="190" y="1574"/>
                    </a:lnTo>
                    <a:lnTo>
                      <a:pt x="106" y="1524"/>
                    </a:lnTo>
                    <a:lnTo>
                      <a:pt x="0" y="74"/>
                    </a:lnTo>
                    <a:lnTo>
                      <a:pt x="6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51"/>
              <p:cNvSpPr>
                <a:spLocks/>
              </p:cNvSpPr>
              <p:nvPr/>
            </p:nvSpPr>
            <p:spPr bwMode="auto">
              <a:xfrm>
                <a:off x="1301678" y="1737115"/>
                <a:ext cx="1022129" cy="2539024"/>
              </a:xfrm>
              <a:custGeom>
                <a:avLst/>
                <a:gdLst>
                  <a:gd name="T0" fmla="*/ 0 w 405"/>
                  <a:gd name="T1" fmla="*/ 0 h 1574"/>
                  <a:gd name="T2" fmla="*/ 299 w 405"/>
                  <a:gd name="T3" fmla="*/ 128 h 1574"/>
                  <a:gd name="T4" fmla="*/ 405 w 405"/>
                  <a:gd name="T5" fmla="*/ 1361 h 1574"/>
                  <a:gd name="T6" fmla="*/ 123 w 405"/>
                  <a:gd name="T7" fmla="*/ 1574 h 1574"/>
                  <a:gd name="T8" fmla="*/ 0 w 405"/>
                  <a:gd name="T9" fmla="*/ 0 h 1574"/>
                </a:gdLst>
                <a:ahLst/>
                <a:cxnLst>
                  <a:cxn ang="0">
                    <a:pos x="T0" y="T1"/>
                  </a:cxn>
                  <a:cxn ang="0">
                    <a:pos x="T2" y="T3"/>
                  </a:cxn>
                  <a:cxn ang="0">
                    <a:pos x="T4" y="T5"/>
                  </a:cxn>
                  <a:cxn ang="0">
                    <a:pos x="T6" y="T7"/>
                  </a:cxn>
                  <a:cxn ang="0">
                    <a:pos x="T8" y="T9"/>
                  </a:cxn>
                </a:cxnLst>
                <a:rect l="0" t="0" r="r" b="b"/>
                <a:pathLst>
                  <a:path w="405" h="1574">
                    <a:moveTo>
                      <a:pt x="0" y="0"/>
                    </a:moveTo>
                    <a:lnTo>
                      <a:pt x="299" y="128"/>
                    </a:lnTo>
                    <a:lnTo>
                      <a:pt x="405" y="1361"/>
                    </a:lnTo>
                    <a:lnTo>
                      <a:pt x="123" y="1574"/>
                    </a:lnTo>
                    <a:lnTo>
                      <a:pt x="0"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52"/>
              <p:cNvSpPr>
                <a:spLocks/>
              </p:cNvSpPr>
              <p:nvPr/>
            </p:nvSpPr>
            <p:spPr bwMode="auto">
              <a:xfrm>
                <a:off x="1364589" y="1856485"/>
                <a:ext cx="892456" cy="2263184"/>
              </a:xfrm>
              <a:custGeom>
                <a:avLst/>
                <a:gdLst>
                  <a:gd name="T0" fmla="*/ 0 w 335"/>
                  <a:gd name="T1" fmla="*/ 0 h 1403"/>
                  <a:gd name="T2" fmla="*/ 231 w 335"/>
                  <a:gd name="T3" fmla="*/ 89 h 1403"/>
                  <a:gd name="T4" fmla="*/ 335 w 335"/>
                  <a:gd name="T5" fmla="*/ 1254 h 1403"/>
                  <a:gd name="T6" fmla="*/ 120 w 335"/>
                  <a:gd name="T7" fmla="*/ 1403 h 1403"/>
                  <a:gd name="T8" fmla="*/ 0 w 335"/>
                  <a:gd name="T9" fmla="*/ 0 h 1403"/>
                </a:gdLst>
                <a:ahLst/>
                <a:cxnLst>
                  <a:cxn ang="0">
                    <a:pos x="T0" y="T1"/>
                  </a:cxn>
                  <a:cxn ang="0">
                    <a:pos x="T2" y="T3"/>
                  </a:cxn>
                  <a:cxn ang="0">
                    <a:pos x="T4" y="T5"/>
                  </a:cxn>
                  <a:cxn ang="0">
                    <a:pos x="T6" y="T7"/>
                  </a:cxn>
                  <a:cxn ang="0">
                    <a:pos x="T8" y="T9"/>
                  </a:cxn>
                </a:cxnLst>
                <a:rect l="0" t="0" r="r" b="b"/>
                <a:pathLst>
                  <a:path w="335" h="1403">
                    <a:moveTo>
                      <a:pt x="0" y="0"/>
                    </a:moveTo>
                    <a:lnTo>
                      <a:pt x="231" y="89"/>
                    </a:lnTo>
                    <a:lnTo>
                      <a:pt x="335" y="1254"/>
                    </a:lnTo>
                    <a:lnTo>
                      <a:pt x="120" y="1403"/>
                    </a:ln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4" name="Freeform 51"/>
            <p:cNvSpPr>
              <a:spLocks/>
            </p:cNvSpPr>
            <p:nvPr/>
          </p:nvSpPr>
          <p:spPr bwMode="auto">
            <a:xfrm>
              <a:off x="2541290" y="2593952"/>
              <a:ext cx="7938" cy="11113"/>
            </a:xfrm>
            <a:custGeom>
              <a:avLst/>
              <a:gdLst>
                <a:gd name="T0" fmla="*/ 5 w 5"/>
                <a:gd name="T1" fmla="*/ 0 h 7"/>
                <a:gd name="T2" fmla="*/ 5 w 5"/>
                <a:gd name="T3" fmla="*/ 0 h 7"/>
                <a:gd name="T4" fmla="*/ 0 w 5"/>
                <a:gd name="T5" fmla="*/ 7 h 7"/>
                <a:gd name="T6" fmla="*/ 5 w 5"/>
                <a:gd name="T7" fmla="*/ 0 h 7"/>
              </a:gdLst>
              <a:ahLst/>
              <a:cxnLst>
                <a:cxn ang="0">
                  <a:pos x="T0" y="T1"/>
                </a:cxn>
                <a:cxn ang="0">
                  <a:pos x="T2" y="T3"/>
                </a:cxn>
                <a:cxn ang="0">
                  <a:pos x="T4" y="T5"/>
                </a:cxn>
                <a:cxn ang="0">
                  <a:pos x="T6" y="T7"/>
                </a:cxn>
              </a:cxnLst>
              <a:rect l="0" t="0" r="r" b="b"/>
              <a:pathLst>
                <a:path w="5" h="7">
                  <a:moveTo>
                    <a:pt x="5" y="0"/>
                  </a:moveTo>
                  <a:lnTo>
                    <a:pt x="5" y="0"/>
                  </a:lnTo>
                  <a:lnTo>
                    <a:pt x="0" y="7"/>
                  </a:lnTo>
                  <a:lnTo>
                    <a:pt x="5" y="0"/>
                  </a:lnTo>
                  <a:close/>
                </a:path>
              </a:pathLst>
            </a:custGeom>
            <a:solidFill>
              <a:srgbClr val="A31600"/>
            </a:solidFill>
            <a:ln w="0">
              <a:solidFill>
                <a:srgbClr val="A316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2549227" y="2578077"/>
              <a:ext cx="9525" cy="15875"/>
            </a:xfrm>
            <a:custGeom>
              <a:avLst/>
              <a:gdLst>
                <a:gd name="T0" fmla="*/ 6 w 6"/>
                <a:gd name="T1" fmla="*/ 0 h 10"/>
                <a:gd name="T2" fmla="*/ 0 w 6"/>
                <a:gd name="T3" fmla="*/ 10 h 10"/>
                <a:gd name="T4" fmla="*/ 0 w 6"/>
                <a:gd name="T5" fmla="*/ 10 h 10"/>
                <a:gd name="T6" fmla="*/ 6 w 6"/>
                <a:gd name="T7" fmla="*/ 0 h 10"/>
              </a:gdLst>
              <a:ahLst/>
              <a:cxnLst>
                <a:cxn ang="0">
                  <a:pos x="T0" y="T1"/>
                </a:cxn>
                <a:cxn ang="0">
                  <a:pos x="T2" y="T3"/>
                </a:cxn>
                <a:cxn ang="0">
                  <a:pos x="T4" y="T5"/>
                </a:cxn>
                <a:cxn ang="0">
                  <a:pos x="T6" y="T7"/>
                </a:cxn>
              </a:cxnLst>
              <a:rect l="0" t="0" r="r" b="b"/>
              <a:pathLst>
                <a:path w="6" h="10">
                  <a:moveTo>
                    <a:pt x="6" y="0"/>
                  </a:moveTo>
                  <a:lnTo>
                    <a:pt x="0" y="10"/>
                  </a:lnTo>
                  <a:lnTo>
                    <a:pt x="0" y="10"/>
                  </a:lnTo>
                  <a:lnTo>
                    <a:pt x="6" y="0"/>
                  </a:lnTo>
                  <a:close/>
                </a:path>
              </a:pathLst>
            </a:custGeom>
            <a:solidFill>
              <a:srgbClr val="820000"/>
            </a:solidFill>
            <a:ln w="0">
              <a:solidFill>
                <a:srgbClr val="82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1" name="Freeform 180"/>
          <p:cNvSpPr>
            <a:spLocks/>
          </p:cNvSpPr>
          <p:nvPr/>
        </p:nvSpPr>
        <p:spPr bwMode="auto">
          <a:xfrm flipH="1" flipV="1">
            <a:off x="2359886" y="940777"/>
            <a:ext cx="2183525" cy="1004980"/>
          </a:xfrm>
          <a:custGeom>
            <a:avLst/>
            <a:gdLst>
              <a:gd name="T0" fmla="*/ 132 w 132"/>
              <a:gd name="T1" fmla="*/ 0 h 763"/>
              <a:gd name="T2" fmla="*/ 132 w 132"/>
              <a:gd name="T3" fmla="*/ 743 h 763"/>
              <a:gd name="T4" fmla="*/ 112 w 132"/>
              <a:gd name="T5" fmla="*/ 763 h 763"/>
              <a:gd name="T6" fmla="*/ 0 w 132"/>
              <a:gd name="T7" fmla="*/ 763 h 763"/>
            </a:gdLst>
            <a:ahLst/>
            <a:cxnLst>
              <a:cxn ang="0">
                <a:pos x="T0" y="T1"/>
              </a:cxn>
              <a:cxn ang="0">
                <a:pos x="T2" y="T3"/>
              </a:cxn>
              <a:cxn ang="0">
                <a:pos x="T4" y="T5"/>
              </a:cxn>
              <a:cxn ang="0">
                <a:pos x="T6" y="T7"/>
              </a:cxn>
            </a:cxnLst>
            <a:rect l="0" t="0" r="r" b="b"/>
            <a:pathLst>
              <a:path w="132" h="763">
                <a:moveTo>
                  <a:pt x="132" y="0"/>
                </a:moveTo>
                <a:cubicBezTo>
                  <a:pt x="132" y="743"/>
                  <a:pt x="132" y="743"/>
                  <a:pt x="132" y="743"/>
                </a:cubicBezTo>
                <a:cubicBezTo>
                  <a:pt x="132" y="754"/>
                  <a:pt x="123" y="763"/>
                  <a:pt x="112" y="763"/>
                </a:cubicBezTo>
                <a:cubicBezTo>
                  <a:pt x="0" y="763"/>
                  <a:pt x="0" y="763"/>
                  <a:pt x="0" y="763"/>
                </a:cubicBezTo>
              </a:path>
            </a:pathLst>
          </a:custGeom>
          <a:noFill/>
          <a:ln w="25400" cap="flat">
            <a:solidFill>
              <a:schemeClr val="accent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3" name="Group 182"/>
          <p:cNvGrpSpPr/>
          <p:nvPr/>
        </p:nvGrpSpPr>
        <p:grpSpPr>
          <a:xfrm>
            <a:off x="2272156" y="1873439"/>
            <a:ext cx="180645" cy="180106"/>
            <a:chOff x="2138511" y="2464802"/>
            <a:chExt cx="354012" cy="352956"/>
          </a:xfrm>
          <a:solidFill>
            <a:schemeClr val="accent2">
              <a:lumMod val="50000"/>
            </a:schemeClr>
          </a:solidFill>
        </p:grpSpPr>
        <p:sp>
          <p:nvSpPr>
            <p:cNvPr id="184" name="Oval 183"/>
            <p:cNvSpPr>
              <a:spLocks noChangeArrowheads="1"/>
            </p:cNvSpPr>
            <p:nvPr/>
          </p:nvSpPr>
          <p:spPr bwMode="auto">
            <a:xfrm>
              <a:off x="2229830" y="2555417"/>
              <a:ext cx="171376" cy="17172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184"/>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89" name="Group 188"/>
          <p:cNvGrpSpPr/>
          <p:nvPr/>
        </p:nvGrpSpPr>
        <p:grpSpPr>
          <a:xfrm>
            <a:off x="3228528" y="1483575"/>
            <a:ext cx="180645" cy="180106"/>
            <a:chOff x="2138511" y="2464802"/>
            <a:chExt cx="354012" cy="352956"/>
          </a:xfrm>
          <a:solidFill>
            <a:schemeClr val="accent2">
              <a:lumMod val="50000"/>
            </a:schemeClr>
          </a:solidFill>
        </p:grpSpPr>
        <p:sp>
          <p:nvSpPr>
            <p:cNvPr id="190" name="Oval 189"/>
            <p:cNvSpPr>
              <a:spLocks noChangeArrowheads="1"/>
            </p:cNvSpPr>
            <p:nvPr/>
          </p:nvSpPr>
          <p:spPr bwMode="auto">
            <a:xfrm>
              <a:off x="2229830" y="2555417"/>
              <a:ext cx="171376" cy="17172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190"/>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92" name="Picture 1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304" y="330874"/>
            <a:ext cx="540757" cy="473163"/>
          </a:xfrm>
          <a:prstGeom prst="rect">
            <a:avLst/>
          </a:prstGeom>
        </p:spPr>
      </p:pic>
      <p:pic>
        <p:nvPicPr>
          <p:cNvPr id="193"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3217" y="972955"/>
            <a:ext cx="561988" cy="561988"/>
          </a:xfrm>
          <a:prstGeom prst="rect">
            <a:avLst/>
          </a:prstGeom>
        </p:spPr>
      </p:pic>
      <p:pic>
        <p:nvPicPr>
          <p:cNvPr id="194" name="Picture 193"/>
          <p:cNvPicPr>
            <a:picLocks noChangeAspect="1"/>
          </p:cNvPicPr>
          <p:nvPr/>
        </p:nvPicPr>
        <p:blipFill rotWithShape="1">
          <a:blip r:embed="rId5" cstate="print">
            <a:extLst>
              <a:ext uri="{28A0092B-C50C-407E-A947-70E740481C1C}">
                <a14:useLocalDpi xmlns:a14="http://schemas.microsoft.com/office/drawing/2010/main" val="0"/>
              </a:ext>
            </a:extLst>
          </a:blip>
          <a:srcRect l="7779" r="8341"/>
          <a:stretch/>
        </p:blipFill>
        <p:spPr>
          <a:xfrm>
            <a:off x="1165907" y="1670324"/>
            <a:ext cx="566738" cy="450439"/>
          </a:xfrm>
          <a:prstGeom prst="rect">
            <a:avLst/>
          </a:prstGeom>
        </p:spPr>
      </p:pic>
      <p:pic>
        <p:nvPicPr>
          <p:cNvPr id="195" name="Picture 1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7449" y="2190731"/>
            <a:ext cx="419224" cy="411587"/>
          </a:xfrm>
          <a:prstGeom prst="rect">
            <a:avLst/>
          </a:prstGeom>
        </p:spPr>
      </p:pic>
      <p:sp>
        <p:nvSpPr>
          <p:cNvPr id="196" name="Rectangle 195"/>
          <p:cNvSpPr/>
          <p:nvPr/>
        </p:nvSpPr>
        <p:spPr>
          <a:xfrm>
            <a:off x="4488517" y="196521"/>
            <a:ext cx="7843183" cy="353943"/>
          </a:xfrm>
          <a:prstGeom prst="rect">
            <a:avLst/>
          </a:prstGeom>
        </p:spPr>
        <p:txBody>
          <a:bodyPr wrap="square">
            <a:spAutoFit/>
          </a:bodyPr>
          <a:lstStyle/>
          <a:p>
            <a:r>
              <a:rPr lang="en-US" sz="1700" b="1" dirty="0">
                <a:solidFill>
                  <a:schemeClr val="bg2"/>
                </a:solidFill>
                <a:latin typeface="Maiandra GD" panose="020E0502030308020204" pitchFamily="34" charset="0"/>
              </a:rPr>
              <a:t>1 - Create time interval table with each row represents one hour from 2014-2018</a:t>
            </a:r>
          </a:p>
        </p:txBody>
      </p:sp>
      <p:sp>
        <p:nvSpPr>
          <p:cNvPr id="197" name="Rectangle 196"/>
          <p:cNvSpPr/>
          <p:nvPr/>
        </p:nvSpPr>
        <p:spPr>
          <a:xfrm>
            <a:off x="4509486" y="735126"/>
            <a:ext cx="7623727" cy="353943"/>
          </a:xfrm>
          <a:prstGeom prst="rect">
            <a:avLst/>
          </a:prstGeom>
        </p:spPr>
        <p:txBody>
          <a:bodyPr wrap="square">
            <a:spAutoFit/>
          </a:bodyPr>
          <a:lstStyle/>
          <a:p>
            <a:r>
              <a:rPr lang="en-US" sz="1700" b="1" dirty="0">
                <a:solidFill>
                  <a:schemeClr val="bg2"/>
                </a:solidFill>
                <a:latin typeface="Maiandra GD" panose="020E0502030308020204" pitchFamily="34" charset="0"/>
              </a:rPr>
              <a:t>2 - Transform the table by splitting the date time column to y, m, d and h. </a:t>
            </a:r>
          </a:p>
        </p:txBody>
      </p:sp>
      <p:sp>
        <p:nvSpPr>
          <p:cNvPr id="199" name="Freeform 68"/>
          <p:cNvSpPr>
            <a:spLocks/>
          </p:cNvSpPr>
          <p:nvPr/>
        </p:nvSpPr>
        <p:spPr bwMode="auto">
          <a:xfrm flipV="1">
            <a:off x="2660023" y="1454559"/>
            <a:ext cx="1797359" cy="410069"/>
          </a:xfrm>
          <a:custGeom>
            <a:avLst/>
            <a:gdLst>
              <a:gd name="T0" fmla="*/ 0 w 132"/>
              <a:gd name="T1" fmla="*/ 0 h 808"/>
              <a:gd name="T2" fmla="*/ 0 w 132"/>
              <a:gd name="T3" fmla="*/ 788 h 808"/>
              <a:gd name="T4" fmla="*/ 20 w 132"/>
              <a:gd name="T5" fmla="*/ 808 h 808"/>
              <a:gd name="T6" fmla="*/ 132 w 132"/>
              <a:gd name="T7" fmla="*/ 808 h 808"/>
            </a:gdLst>
            <a:ahLst/>
            <a:cxnLst>
              <a:cxn ang="0">
                <a:pos x="T0" y="T1"/>
              </a:cxn>
              <a:cxn ang="0">
                <a:pos x="T2" y="T3"/>
              </a:cxn>
              <a:cxn ang="0">
                <a:pos x="T4" y="T5"/>
              </a:cxn>
              <a:cxn ang="0">
                <a:pos x="T6" y="T7"/>
              </a:cxn>
            </a:cxnLst>
            <a:rect l="0" t="0" r="r" b="b"/>
            <a:pathLst>
              <a:path w="132" h="808">
                <a:moveTo>
                  <a:pt x="0" y="0"/>
                </a:moveTo>
                <a:cubicBezTo>
                  <a:pt x="0" y="788"/>
                  <a:pt x="0" y="788"/>
                  <a:pt x="0" y="788"/>
                </a:cubicBezTo>
                <a:cubicBezTo>
                  <a:pt x="0" y="799"/>
                  <a:pt x="9" y="808"/>
                  <a:pt x="20" y="808"/>
                </a:cubicBezTo>
                <a:cubicBezTo>
                  <a:pt x="132" y="808"/>
                  <a:pt x="132" y="808"/>
                  <a:pt x="132" y="808"/>
                </a:cubicBezTo>
              </a:path>
            </a:pathLst>
          </a:custGeom>
          <a:noFill/>
          <a:ln w="25400" cap="flat">
            <a:solidFill>
              <a:schemeClr val="accent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auto">
          <a:xfrm>
            <a:off x="3007791" y="1763545"/>
            <a:ext cx="1509108" cy="238599"/>
          </a:xfrm>
          <a:custGeom>
            <a:avLst/>
            <a:gdLst>
              <a:gd name="T0" fmla="*/ 0 w 132"/>
              <a:gd name="T1" fmla="*/ 0 h 808"/>
              <a:gd name="T2" fmla="*/ 0 w 132"/>
              <a:gd name="T3" fmla="*/ 788 h 808"/>
              <a:gd name="T4" fmla="*/ 20 w 132"/>
              <a:gd name="T5" fmla="*/ 808 h 808"/>
              <a:gd name="T6" fmla="*/ 132 w 132"/>
              <a:gd name="T7" fmla="*/ 808 h 808"/>
            </a:gdLst>
            <a:ahLst/>
            <a:cxnLst>
              <a:cxn ang="0">
                <a:pos x="T0" y="T1"/>
              </a:cxn>
              <a:cxn ang="0">
                <a:pos x="T2" y="T3"/>
              </a:cxn>
              <a:cxn ang="0">
                <a:pos x="T4" y="T5"/>
              </a:cxn>
              <a:cxn ang="0">
                <a:pos x="T6" y="T7"/>
              </a:cxn>
            </a:cxnLst>
            <a:rect l="0" t="0" r="r" b="b"/>
            <a:pathLst>
              <a:path w="132" h="808">
                <a:moveTo>
                  <a:pt x="0" y="0"/>
                </a:moveTo>
                <a:cubicBezTo>
                  <a:pt x="0" y="788"/>
                  <a:pt x="0" y="788"/>
                  <a:pt x="0" y="788"/>
                </a:cubicBezTo>
                <a:cubicBezTo>
                  <a:pt x="0" y="799"/>
                  <a:pt x="9" y="808"/>
                  <a:pt x="20" y="808"/>
                </a:cubicBezTo>
                <a:cubicBezTo>
                  <a:pt x="132" y="808"/>
                  <a:pt x="132" y="808"/>
                  <a:pt x="132" y="808"/>
                </a:cubicBezTo>
              </a:path>
            </a:pathLst>
          </a:custGeom>
          <a:noFill/>
          <a:ln w="25400" cap="flat">
            <a:solidFill>
              <a:schemeClr val="accent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68"/>
          <p:cNvSpPr>
            <a:spLocks/>
          </p:cNvSpPr>
          <p:nvPr/>
        </p:nvSpPr>
        <p:spPr bwMode="auto">
          <a:xfrm>
            <a:off x="3296502" y="1624102"/>
            <a:ext cx="1220400" cy="925742"/>
          </a:xfrm>
          <a:custGeom>
            <a:avLst/>
            <a:gdLst>
              <a:gd name="T0" fmla="*/ 0 w 132"/>
              <a:gd name="T1" fmla="*/ 0 h 808"/>
              <a:gd name="T2" fmla="*/ 0 w 132"/>
              <a:gd name="T3" fmla="*/ 788 h 808"/>
              <a:gd name="T4" fmla="*/ 20 w 132"/>
              <a:gd name="T5" fmla="*/ 808 h 808"/>
              <a:gd name="T6" fmla="*/ 132 w 132"/>
              <a:gd name="T7" fmla="*/ 808 h 808"/>
            </a:gdLst>
            <a:ahLst/>
            <a:cxnLst>
              <a:cxn ang="0">
                <a:pos x="T0" y="T1"/>
              </a:cxn>
              <a:cxn ang="0">
                <a:pos x="T2" y="T3"/>
              </a:cxn>
              <a:cxn ang="0">
                <a:pos x="T4" y="T5"/>
              </a:cxn>
              <a:cxn ang="0">
                <a:pos x="T6" y="T7"/>
              </a:cxn>
            </a:cxnLst>
            <a:rect l="0" t="0" r="r" b="b"/>
            <a:pathLst>
              <a:path w="132" h="808">
                <a:moveTo>
                  <a:pt x="0" y="0"/>
                </a:moveTo>
                <a:cubicBezTo>
                  <a:pt x="0" y="788"/>
                  <a:pt x="0" y="788"/>
                  <a:pt x="0" y="788"/>
                </a:cubicBezTo>
                <a:cubicBezTo>
                  <a:pt x="0" y="799"/>
                  <a:pt x="9" y="808"/>
                  <a:pt x="20" y="808"/>
                </a:cubicBezTo>
                <a:cubicBezTo>
                  <a:pt x="132" y="808"/>
                  <a:pt x="132" y="808"/>
                  <a:pt x="132" y="808"/>
                </a:cubicBezTo>
              </a:path>
            </a:pathLst>
          </a:custGeom>
          <a:noFill/>
          <a:ln w="25400" cap="flat">
            <a:solidFill>
              <a:schemeClr val="accent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67"/>
          <p:cNvSpPr>
            <a:spLocks/>
          </p:cNvSpPr>
          <p:nvPr/>
        </p:nvSpPr>
        <p:spPr bwMode="auto">
          <a:xfrm flipH="1" flipV="1">
            <a:off x="4356682" y="917917"/>
            <a:ext cx="201400" cy="45719"/>
          </a:xfrm>
          <a:custGeom>
            <a:avLst/>
            <a:gdLst>
              <a:gd name="T0" fmla="*/ 60 w 80"/>
              <a:gd name="T1" fmla="*/ 0 h 52"/>
              <a:gd name="T2" fmla="*/ 0 w 80"/>
              <a:gd name="T3" fmla="*/ 0 h 52"/>
              <a:gd name="T4" fmla="*/ 0 w 80"/>
              <a:gd name="T5" fmla="*/ 52 h 52"/>
              <a:gd name="T6" fmla="*/ 60 w 80"/>
              <a:gd name="T7" fmla="*/ 52 h 52"/>
              <a:gd name="T8" fmla="*/ 80 w 80"/>
              <a:gd name="T9" fmla="*/ 32 h 52"/>
              <a:gd name="T10" fmla="*/ 80 w 80"/>
              <a:gd name="T11" fmla="*/ 20 h 52"/>
              <a:gd name="T12" fmla="*/ 60 w 8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80" h="52">
                <a:moveTo>
                  <a:pt x="60" y="0"/>
                </a:moveTo>
                <a:cubicBezTo>
                  <a:pt x="0" y="0"/>
                  <a:pt x="0" y="0"/>
                  <a:pt x="0" y="0"/>
                </a:cubicBezTo>
                <a:cubicBezTo>
                  <a:pt x="0" y="52"/>
                  <a:pt x="0" y="52"/>
                  <a:pt x="0" y="52"/>
                </a:cubicBezTo>
                <a:cubicBezTo>
                  <a:pt x="60" y="52"/>
                  <a:pt x="60" y="52"/>
                  <a:pt x="60" y="52"/>
                </a:cubicBezTo>
                <a:cubicBezTo>
                  <a:pt x="71" y="52"/>
                  <a:pt x="80" y="43"/>
                  <a:pt x="80" y="32"/>
                </a:cubicBezTo>
                <a:cubicBezTo>
                  <a:pt x="80" y="20"/>
                  <a:pt x="80" y="20"/>
                  <a:pt x="80" y="20"/>
                </a:cubicBezTo>
                <a:cubicBezTo>
                  <a:pt x="80" y="9"/>
                  <a:pt x="71" y="0"/>
                  <a:pt x="6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67"/>
          <p:cNvSpPr>
            <a:spLocks/>
          </p:cNvSpPr>
          <p:nvPr/>
        </p:nvSpPr>
        <p:spPr bwMode="auto">
          <a:xfrm flipH="1" flipV="1">
            <a:off x="4352874" y="1429119"/>
            <a:ext cx="201400" cy="45719"/>
          </a:xfrm>
          <a:custGeom>
            <a:avLst/>
            <a:gdLst>
              <a:gd name="T0" fmla="*/ 60 w 80"/>
              <a:gd name="T1" fmla="*/ 0 h 52"/>
              <a:gd name="T2" fmla="*/ 0 w 80"/>
              <a:gd name="T3" fmla="*/ 0 h 52"/>
              <a:gd name="T4" fmla="*/ 0 w 80"/>
              <a:gd name="T5" fmla="*/ 52 h 52"/>
              <a:gd name="T6" fmla="*/ 60 w 80"/>
              <a:gd name="T7" fmla="*/ 52 h 52"/>
              <a:gd name="T8" fmla="*/ 80 w 80"/>
              <a:gd name="T9" fmla="*/ 32 h 52"/>
              <a:gd name="T10" fmla="*/ 80 w 80"/>
              <a:gd name="T11" fmla="*/ 20 h 52"/>
              <a:gd name="T12" fmla="*/ 60 w 8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80" h="52">
                <a:moveTo>
                  <a:pt x="60" y="0"/>
                </a:moveTo>
                <a:cubicBezTo>
                  <a:pt x="0" y="0"/>
                  <a:pt x="0" y="0"/>
                  <a:pt x="0" y="0"/>
                </a:cubicBezTo>
                <a:cubicBezTo>
                  <a:pt x="0" y="52"/>
                  <a:pt x="0" y="52"/>
                  <a:pt x="0" y="52"/>
                </a:cubicBezTo>
                <a:cubicBezTo>
                  <a:pt x="60" y="52"/>
                  <a:pt x="60" y="52"/>
                  <a:pt x="60" y="52"/>
                </a:cubicBezTo>
                <a:cubicBezTo>
                  <a:pt x="71" y="52"/>
                  <a:pt x="80" y="43"/>
                  <a:pt x="80" y="32"/>
                </a:cubicBezTo>
                <a:cubicBezTo>
                  <a:pt x="80" y="20"/>
                  <a:pt x="80" y="20"/>
                  <a:pt x="80" y="20"/>
                </a:cubicBezTo>
                <a:cubicBezTo>
                  <a:pt x="80" y="9"/>
                  <a:pt x="71" y="0"/>
                  <a:pt x="6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67"/>
          <p:cNvSpPr>
            <a:spLocks/>
          </p:cNvSpPr>
          <p:nvPr/>
        </p:nvSpPr>
        <p:spPr bwMode="auto">
          <a:xfrm flipH="1" flipV="1">
            <a:off x="4351662" y="1983569"/>
            <a:ext cx="201400" cy="45719"/>
          </a:xfrm>
          <a:custGeom>
            <a:avLst/>
            <a:gdLst>
              <a:gd name="T0" fmla="*/ 60 w 80"/>
              <a:gd name="T1" fmla="*/ 0 h 52"/>
              <a:gd name="T2" fmla="*/ 0 w 80"/>
              <a:gd name="T3" fmla="*/ 0 h 52"/>
              <a:gd name="T4" fmla="*/ 0 w 80"/>
              <a:gd name="T5" fmla="*/ 52 h 52"/>
              <a:gd name="T6" fmla="*/ 60 w 80"/>
              <a:gd name="T7" fmla="*/ 52 h 52"/>
              <a:gd name="T8" fmla="*/ 80 w 80"/>
              <a:gd name="T9" fmla="*/ 32 h 52"/>
              <a:gd name="T10" fmla="*/ 80 w 80"/>
              <a:gd name="T11" fmla="*/ 20 h 52"/>
              <a:gd name="T12" fmla="*/ 60 w 8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80" h="52">
                <a:moveTo>
                  <a:pt x="60" y="0"/>
                </a:moveTo>
                <a:cubicBezTo>
                  <a:pt x="0" y="0"/>
                  <a:pt x="0" y="0"/>
                  <a:pt x="0" y="0"/>
                </a:cubicBezTo>
                <a:cubicBezTo>
                  <a:pt x="0" y="52"/>
                  <a:pt x="0" y="52"/>
                  <a:pt x="0" y="52"/>
                </a:cubicBezTo>
                <a:cubicBezTo>
                  <a:pt x="60" y="52"/>
                  <a:pt x="60" y="52"/>
                  <a:pt x="60" y="52"/>
                </a:cubicBezTo>
                <a:cubicBezTo>
                  <a:pt x="71" y="52"/>
                  <a:pt x="80" y="43"/>
                  <a:pt x="80" y="32"/>
                </a:cubicBezTo>
                <a:cubicBezTo>
                  <a:pt x="80" y="20"/>
                  <a:pt x="80" y="20"/>
                  <a:pt x="80" y="20"/>
                </a:cubicBezTo>
                <a:cubicBezTo>
                  <a:pt x="80" y="9"/>
                  <a:pt x="71" y="0"/>
                  <a:pt x="6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67"/>
          <p:cNvSpPr>
            <a:spLocks/>
          </p:cNvSpPr>
          <p:nvPr/>
        </p:nvSpPr>
        <p:spPr bwMode="auto">
          <a:xfrm flipH="1" flipV="1">
            <a:off x="4354698" y="2531729"/>
            <a:ext cx="201400" cy="45719"/>
          </a:xfrm>
          <a:custGeom>
            <a:avLst/>
            <a:gdLst>
              <a:gd name="T0" fmla="*/ 60 w 80"/>
              <a:gd name="T1" fmla="*/ 0 h 52"/>
              <a:gd name="T2" fmla="*/ 0 w 80"/>
              <a:gd name="T3" fmla="*/ 0 h 52"/>
              <a:gd name="T4" fmla="*/ 0 w 80"/>
              <a:gd name="T5" fmla="*/ 52 h 52"/>
              <a:gd name="T6" fmla="*/ 60 w 80"/>
              <a:gd name="T7" fmla="*/ 52 h 52"/>
              <a:gd name="T8" fmla="*/ 80 w 80"/>
              <a:gd name="T9" fmla="*/ 32 h 52"/>
              <a:gd name="T10" fmla="*/ 80 w 80"/>
              <a:gd name="T11" fmla="*/ 20 h 52"/>
              <a:gd name="T12" fmla="*/ 60 w 8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80" h="52">
                <a:moveTo>
                  <a:pt x="60" y="0"/>
                </a:moveTo>
                <a:cubicBezTo>
                  <a:pt x="0" y="0"/>
                  <a:pt x="0" y="0"/>
                  <a:pt x="0" y="0"/>
                </a:cubicBezTo>
                <a:cubicBezTo>
                  <a:pt x="0" y="52"/>
                  <a:pt x="0" y="52"/>
                  <a:pt x="0" y="52"/>
                </a:cubicBezTo>
                <a:cubicBezTo>
                  <a:pt x="60" y="52"/>
                  <a:pt x="60" y="52"/>
                  <a:pt x="60" y="52"/>
                </a:cubicBezTo>
                <a:cubicBezTo>
                  <a:pt x="71" y="52"/>
                  <a:pt x="80" y="43"/>
                  <a:pt x="80" y="32"/>
                </a:cubicBezTo>
                <a:cubicBezTo>
                  <a:pt x="80" y="20"/>
                  <a:pt x="80" y="20"/>
                  <a:pt x="80" y="20"/>
                </a:cubicBezTo>
                <a:cubicBezTo>
                  <a:pt x="80" y="9"/>
                  <a:pt x="71" y="0"/>
                  <a:pt x="6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67"/>
          <p:cNvSpPr>
            <a:spLocks/>
          </p:cNvSpPr>
          <p:nvPr/>
        </p:nvSpPr>
        <p:spPr bwMode="auto">
          <a:xfrm flipH="1" flipV="1">
            <a:off x="4368753" y="2980769"/>
            <a:ext cx="201400" cy="45719"/>
          </a:xfrm>
          <a:custGeom>
            <a:avLst/>
            <a:gdLst>
              <a:gd name="T0" fmla="*/ 60 w 80"/>
              <a:gd name="T1" fmla="*/ 0 h 52"/>
              <a:gd name="T2" fmla="*/ 0 w 80"/>
              <a:gd name="T3" fmla="*/ 0 h 52"/>
              <a:gd name="T4" fmla="*/ 0 w 80"/>
              <a:gd name="T5" fmla="*/ 52 h 52"/>
              <a:gd name="T6" fmla="*/ 60 w 80"/>
              <a:gd name="T7" fmla="*/ 52 h 52"/>
              <a:gd name="T8" fmla="*/ 80 w 80"/>
              <a:gd name="T9" fmla="*/ 32 h 52"/>
              <a:gd name="T10" fmla="*/ 80 w 80"/>
              <a:gd name="T11" fmla="*/ 20 h 52"/>
              <a:gd name="T12" fmla="*/ 60 w 8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80" h="52">
                <a:moveTo>
                  <a:pt x="60" y="0"/>
                </a:moveTo>
                <a:cubicBezTo>
                  <a:pt x="0" y="0"/>
                  <a:pt x="0" y="0"/>
                  <a:pt x="0" y="0"/>
                </a:cubicBezTo>
                <a:cubicBezTo>
                  <a:pt x="0" y="52"/>
                  <a:pt x="0" y="52"/>
                  <a:pt x="0" y="52"/>
                </a:cubicBezTo>
                <a:cubicBezTo>
                  <a:pt x="60" y="52"/>
                  <a:pt x="60" y="52"/>
                  <a:pt x="60" y="52"/>
                </a:cubicBezTo>
                <a:cubicBezTo>
                  <a:pt x="71" y="52"/>
                  <a:pt x="80" y="43"/>
                  <a:pt x="80" y="32"/>
                </a:cubicBezTo>
                <a:cubicBezTo>
                  <a:pt x="80" y="20"/>
                  <a:pt x="80" y="20"/>
                  <a:pt x="80" y="20"/>
                </a:cubicBezTo>
                <a:cubicBezTo>
                  <a:pt x="80" y="9"/>
                  <a:pt x="71" y="0"/>
                  <a:pt x="6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Rectangle 212"/>
          <p:cNvSpPr/>
          <p:nvPr/>
        </p:nvSpPr>
        <p:spPr>
          <a:xfrm>
            <a:off x="4508907" y="1277733"/>
            <a:ext cx="7623727" cy="353943"/>
          </a:xfrm>
          <a:prstGeom prst="rect">
            <a:avLst/>
          </a:prstGeom>
        </p:spPr>
        <p:txBody>
          <a:bodyPr wrap="square">
            <a:spAutoFit/>
          </a:bodyPr>
          <a:lstStyle/>
          <a:p>
            <a:r>
              <a:rPr lang="en-US" sz="1700" b="1" dirty="0">
                <a:solidFill>
                  <a:schemeClr val="bg2"/>
                </a:solidFill>
                <a:latin typeface="Maiandra GD" panose="020E0502030308020204" pitchFamily="34" charset="0"/>
              </a:rPr>
              <a:t>3 - Join this table with initial crime data table</a:t>
            </a:r>
          </a:p>
        </p:txBody>
      </p:sp>
      <p:sp>
        <p:nvSpPr>
          <p:cNvPr id="214" name="Rectangle 213"/>
          <p:cNvSpPr/>
          <p:nvPr/>
        </p:nvSpPr>
        <p:spPr>
          <a:xfrm>
            <a:off x="4516086" y="1806597"/>
            <a:ext cx="7623727" cy="353943"/>
          </a:xfrm>
          <a:prstGeom prst="rect">
            <a:avLst/>
          </a:prstGeom>
        </p:spPr>
        <p:txBody>
          <a:bodyPr wrap="square">
            <a:spAutoFit/>
          </a:bodyPr>
          <a:lstStyle/>
          <a:p>
            <a:r>
              <a:rPr lang="en-US" sz="1700" b="1" dirty="0">
                <a:solidFill>
                  <a:schemeClr val="bg2"/>
                </a:solidFill>
                <a:latin typeface="Maiandra GD" panose="020E0502030308020204" pitchFamily="34" charset="0"/>
              </a:rPr>
              <a:t>4 - Create additional column with crime number - 1 or 0</a:t>
            </a:r>
          </a:p>
        </p:txBody>
      </p:sp>
      <p:sp>
        <p:nvSpPr>
          <p:cNvPr id="215" name="Rectangle 214"/>
          <p:cNvSpPr/>
          <p:nvPr/>
        </p:nvSpPr>
        <p:spPr>
          <a:xfrm>
            <a:off x="4483506" y="2348366"/>
            <a:ext cx="7848194" cy="353943"/>
          </a:xfrm>
          <a:prstGeom prst="rect">
            <a:avLst/>
          </a:prstGeom>
        </p:spPr>
        <p:txBody>
          <a:bodyPr wrap="square">
            <a:spAutoFit/>
          </a:bodyPr>
          <a:lstStyle/>
          <a:p>
            <a:r>
              <a:rPr lang="en-US" sz="1700" b="1" dirty="0">
                <a:solidFill>
                  <a:schemeClr val="bg2"/>
                </a:solidFill>
                <a:latin typeface="Maiandra GD" panose="020E0502030308020204" pitchFamily="34" charset="0"/>
              </a:rPr>
              <a:t>5 - Group by date, year, month, day, hour and summarize crime number column</a:t>
            </a:r>
          </a:p>
        </p:txBody>
      </p:sp>
      <p:sp>
        <p:nvSpPr>
          <p:cNvPr id="216" name="Rectangle 215"/>
          <p:cNvSpPr/>
          <p:nvPr/>
        </p:nvSpPr>
        <p:spPr>
          <a:xfrm>
            <a:off x="4487511" y="2798055"/>
            <a:ext cx="7623727" cy="353943"/>
          </a:xfrm>
          <a:prstGeom prst="rect">
            <a:avLst/>
          </a:prstGeom>
        </p:spPr>
        <p:txBody>
          <a:bodyPr wrap="square">
            <a:spAutoFit/>
          </a:bodyPr>
          <a:lstStyle/>
          <a:p>
            <a:r>
              <a:rPr lang="en-US" sz="1700" b="1" dirty="0">
                <a:solidFill>
                  <a:schemeClr val="bg2"/>
                </a:solidFill>
                <a:latin typeface="Maiandra GD" panose="020E0502030308020204" pitchFamily="34" charset="0"/>
              </a:rPr>
              <a:t>6 - Add additional categories to reduce amount of variables for analysis</a:t>
            </a:r>
          </a:p>
        </p:txBody>
      </p:sp>
      <p:pic>
        <p:nvPicPr>
          <p:cNvPr id="217" name="Picture 2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70" y="3242600"/>
            <a:ext cx="2358223" cy="3567569"/>
          </a:xfrm>
          <a:prstGeom prst="rect">
            <a:avLst/>
          </a:prstGeom>
          <a:ln>
            <a:noFill/>
          </a:ln>
        </p:spPr>
      </p:pic>
      <p:pic>
        <p:nvPicPr>
          <p:cNvPr id="219" name="Picture 2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9462" y="3240059"/>
            <a:ext cx="3765800" cy="3570110"/>
          </a:xfrm>
          <a:prstGeom prst="rect">
            <a:avLst/>
          </a:prstGeom>
          <a:ln>
            <a:noFill/>
          </a:ln>
        </p:spPr>
      </p:pic>
      <p:pic>
        <p:nvPicPr>
          <p:cNvPr id="220" name="Picture 2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1484" y="3676882"/>
            <a:ext cx="5767694" cy="2781695"/>
          </a:xfrm>
          <a:prstGeom prst="rect">
            <a:avLst/>
          </a:prstGeom>
          <a:ln>
            <a:noFill/>
          </a:ln>
        </p:spPr>
      </p:pic>
      <p:sp>
        <p:nvSpPr>
          <p:cNvPr id="221" name="Rectangle 220"/>
          <p:cNvSpPr/>
          <p:nvPr/>
        </p:nvSpPr>
        <p:spPr>
          <a:xfrm rot="416402">
            <a:off x="352448" y="1784868"/>
            <a:ext cx="199257" cy="24582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6413" y="3229230"/>
            <a:ext cx="3219235" cy="3571492"/>
          </a:xfrm>
          <a:prstGeom prst="rect">
            <a:avLst/>
          </a:prstGeom>
        </p:spPr>
      </p:pic>
      <p:pic>
        <p:nvPicPr>
          <p:cNvPr id="223" name="Picture 2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4507" y="3229230"/>
            <a:ext cx="3915704" cy="3470738"/>
          </a:xfrm>
          <a:prstGeom prst="rect">
            <a:avLst/>
          </a:prstGeom>
        </p:spPr>
      </p:pic>
      <p:pic>
        <p:nvPicPr>
          <p:cNvPr id="225" name="Picture 2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1523" y="3217601"/>
            <a:ext cx="7968843" cy="3592568"/>
          </a:xfrm>
          <a:prstGeom prst="rect">
            <a:avLst/>
          </a:prstGeom>
        </p:spPr>
      </p:pic>
      <p:sp>
        <p:nvSpPr>
          <p:cNvPr id="227" name="Rectangle 226"/>
          <p:cNvSpPr/>
          <p:nvPr/>
        </p:nvSpPr>
        <p:spPr>
          <a:xfrm>
            <a:off x="80745" y="3259109"/>
            <a:ext cx="355050" cy="265141"/>
          </a:xfrm>
          <a:prstGeom prst="rect">
            <a:avLst/>
          </a:prstGeom>
          <a:solidFill>
            <a:srgbClr val="26262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8" name="Rectangle 227"/>
          <p:cNvSpPr/>
          <p:nvPr/>
        </p:nvSpPr>
        <p:spPr>
          <a:xfrm>
            <a:off x="2581557" y="3245111"/>
            <a:ext cx="547406" cy="236278"/>
          </a:xfrm>
          <a:prstGeom prst="rect">
            <a:avLst/>
          </a:prstGeom>
          <a:solidFill>
            <a:srgbClr val="26262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9" name="Rectangle 228"/>
          <p:cNvSpPr/>
          <p:nvPr/>
        </p:nvSpPr>
        <p:spPr>
          <a:xfrm>
            <a:off x="6381484" y="3676882"/>
            <a:ext cx="238391" cy="236278"/>
          </a:xfrm>
          <a:prstGeom prst="rect">
            <a:avLst/>
          </a:prstGeom>
          <a:solidFill>
            <a:srgbClr val="26262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1" name="Rectangle 230"/>
          <p:cNvSpPr/>
          <p:nvPr/>
        </p:nvSpPr>
        <p:spPr>
          <a:xfrm>
            <a:off x="2578737" y="3235664"/>
            <a:ext cx="830435" cy="265141"/>
          </a:xfrm>
          <a:prstGeom prst="rect">
            <a:avLst/>
          </a:prstGeom>
          <a:solidFill>
            <a:srgbClr val="26262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2" name="Rectangle 231"/>
          <p:cNvSpPr/>
          <p:nvPr/>
        </p:nvSpPr>
        <p:spPr>
          <a:xfrm>
            <a:off x="6053536" y="3243689"/>
            <a:ext cx="461564" cy="265141"/>
          </a:xfrm>
          <a:prstGeom prst="rect">
            <a:avLst/>
          </a:prstGeom>
          <a:solidFill>
            <a:srgbClr val="26262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33" name="Rectangle 232"/>
          <p:cNvSpPr/>
          <p:nvPr/>
        </p:nvSpPr>
        <p:spPr>
          <a:xfrm>
            <a:off x="2460528" y="3233354"/>
            <a:ext cx="532973" cy="265141"/>
          </a:xfrm>
          <a:prstGeom prst="rect">
            <a:avLst/>
          </a:prstGeom>
          <a:solidFill>
            <a:srgbClr val="26262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pic>
        <p:nvPicPr>
          <p:cNvPr id="234" name="Picture 233"/>
          <p:cNvPicPr>
            <a:picLocks noChangeAspect="1"/>
          </p:cNvPicPr>
          <p:nvPr/>
        </p:nvPicPr>
        <p:blipFill rotWithShape="1">
          <a:blip r:embed="rId13">
            <a:extLst>
              <a:ext uri="{28A0092B-C50C-407E-A947-70E740481C1C}">
                <a14:useLocalDpi xmlns:a14="http://schemas.microsoft.com/office/drawing/2010/main" val="0"/>
              </a:ext>
            </a:extLst>
          </a:blip>
          <a:srcRect t="9047" b="5311"/>
          <a:stretch/>
        </p:blipFill>
        <p:spPr>
          <a:xfrm>
            <a:off x="2359886" y="3200358"/>
            <a:ext cx="7850913" cy="3599079"/>
          </a:xfrm>
          <a:prstGeom prst="rect">
            <a:avLst/>
          </a:prstGeom>
        </p:spPr>
      </p:pic>
    </p:spTree>
    <p:extLst>
      <p:ext uri="{BB962C8B-B14F-4D97-AF65-F5344CB8AC3E}">
        <p14:creationId xmlns:p14="http://schemas.microsoft.com/office/powerpoint/2010/main" val="9064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2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2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2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25"/>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29" grpId="0" animBg="1"/>
      <p:bldP spid="231" grpId="0" animBg="1"/>
      <p:bldP spid="231" grpId="1" animBg="1"/>
      <p:bldP spid="232" grpId="0" animBg="1"/>
      <p:bldP spid="232" grpId="1" animBg="1"/>
      <p:bldP spid="2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685481617"/>
              </p:ext>
            </p:extLst>
          </p:nvPr>
        </p:nvGraphicFramePr>
        <p:xfrm>
          <a:off x="3127364" y="495376"/>
          <a:ext cx="8202386" cy="259649"/>
        </p:xfrm>
        <a:graphic>
          <a:graphicData uri="http://schemas.openxmlformats.org/drawingml/2006/table">
            <a:tbl>
              <a:tblPr firstRow="1" firstCol="1" bandRow="1">
                <a:tableStyleId>{8A107856-5554-42FB-B03E-39F5DBC370BA}</a:tableStyleId>
              </a:tblPr>
              <a:tblGrid>
                <a:gridCol w="1120785">
                  <a:extLst>
                    <a:ext uri="{9D8B030D-6E8A-4147-A177-3AD203B41FA5}">
                      <a16:colId xmlns:a16="http://schemas.microsoft.com/office/drawing/2014/main" val="1987390746"/>
                    </a:ext>
                  </a:extLst>
                </a:gridCol>
                <a:gridCol w="1162623">
                  <a:extLst>
                    <a:ext uri="{9D8B030D-6E8A-4147-A177-3AD203B41FA5}">
                      <a16:colId xmlns:a16="http://schemas.microsoft.com/office/drawing/2014/main" val="3868069558"/>
                    </a:ext>
                  </a:extLst>
                </a:gridCol>
                <a:gridCol w="1024742">
                  <a:extLst>
                    <a:ext uri="{9D8B030D-6E8A-4147-A177-3AD203B41FA5}">
                      <a16:colId xmlns:a16="http://schemas.microsoft.com/office/drawing/2014/main" val="2284329776"/>
                    </a:ext>
                  </a:extLst>
                </a:gridCol>
                <a:gridCol w="1205852">
                  <a:extLst>
                    <a:ext uri="{9D8B030D-6E8A-4147-A177-3AD203B41FA5}">
                      <a16:colId xmlns:a16="http://schemas.microsoft.com/office/drawing/2014/main" val="3903517678"/>
                    </a:ext>
                  </a:extLst>
                </a:gridCol>
                <a:gridCol w="1014288">
                  <a:extLst>
                    <a:ext uri="{9D8B030D-6E8A-4147-A177-3AD203B41FA5}">
                      <a16:colId xmlns:a16="http://schemas.microsoft.com/office/drawing/2014/main" val="2571727430"/>
                    </a:ext>
                  </a:extLst>
                </a:gridCol>
                <a:gridCol w="828524">
                  <a:extLst>
                    <a:ext uri="{9D8B030D-6E8A-4147-A177-3AD203B41FA5}">
                      <a16:colId xmlns:a16="http://schemas.microsoft.com/office/drawing/2014/main" val="1507816130"/>
                    </a:ext>
                  </a:extLst>
                </a:gridCol>
                <a:gridCol w="1022774">
                  <a:extLst>
                    <a:ext uri="{9D8B030D-6E8A-4147-A177-3AD203B41FA5}">
                      <a16:colId xmlns:a16="http://schemas.microsoft.com/office/drawing/2014/main" val="1577050696"/>
                    </a:ext>
                  </a:extLst>
                </a:gridCol>
                <a:gridCol w="822798">
                  <a:extLst>
                    <a:ext uri="{9D8B030D-6E8A-4147-A177-3AD203B41FA5}">
                      <a16:colId xmlns:a16="http://schemas.microsoft.com/office/drawing/2014/main" val="3112722521"/>
                    </a:ext>
                  </a:extLst>
                </a:gridCol>
              </a:tblGrid>
              <a:tr h="259649">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260.757</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17.282</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1.95E-51</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226.914</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294.663</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1.76E+113</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3.53E+98</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9.35E+127</a:t>
                      </a:r>
                    </a:p>
                  </a:txBody>
                  <a:tcPr marL="9525" marR="9525" marT="9525" marB="0" anchor="ctr">
                    <a:solidFill>
                      <a:schemeClr val="bg1">
                        <a:lumMod val="65000"/>
                      </a:schemeClr>
                    </a:solidFill>
                  </a:tcPr>
                </a:tc>
                <a:extLst>
                  <a:ext uri="{0D108BD9-81ED-4DB2-BD59-A6C34878D82A}">
                    <a16:rowId xmlns:a16="http://schemas.microsoft.com/office/drawing/2014/main" val="4158824726"/>
                  </a:ext>
                </a:extLst>
              </a:tr>
            </a:tbl>
          </a:graphicData>
        </a:graphic>
      </p:graphicFrame>
      <p:sp>
        <p:nvSpPr>
          <p:cNvPr id="10" name="テキスト プレースホルダー 11"/>
          <p:cNvSpPr txBox="1">
            <a:spLocks/>
          </p:cNvSpPr>
          <p:nvPr/>
        </p:nvSpPr>
        <p:spPr>
          <a:xfrm rot="5400000">
            <a:off x="6065181" y="-2911963"/>
            <a:ext cx="455311" cy="6343660"/>
          </a:xfrm>
          <a:prstGeom prst="rect">
            <a:avLst/>
          </a:prstGeom>
          <a:gradFill>
            <a:gsLst>
              <a:gs pos="30000">
                <a:srgbClr val="262626"/>
              </a:gs>
              <a:gs pos="96000">
                <a:srgbClr val="FF541C"/>
              </a:gs>
              <a:gs pos="100000">
                <a:srgbClr val="FF541C"/>
              </a:gs>
              <a:gs pos="100000">
                <a:srgbClr val="02B8AD"/>
              </a:gs>
            </a:gsLst>
            <a:lin ang="0" scaled="1"/>
          </a:gradFill>
        </p:spPr>
        <p:txBody>
          <a:bodyPr vert="vert270"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lgn="l"/>
            <a:r>
              <a:rPr kumimoji="1" lang="en-US" altLang="ja-JP" sz="1600" b="1" dirty="0">
                <a:solidFill>
                  <a:schemeClr val="bg1"/>
                </a:solidFill>
                <a:latin typeface="Maiandra GD" panose="020E0502030308020204" pitchFamily="34" charset="0"/>
              </a:rPr>
              <a:t> estimate       std.error       </a:t>
            </a:r>
            <a:r>
              <a:rPr kumimoji="1" lang="en-US" altLang="ja-JP" sz="1600" b="1" dirty="0" err="1">
                <a:solidFill>
                  <a:schemeClr val="bg1"/>
                </a:solidFill>
                <a:latin typeface="Maiandra GD" panose="020E0502030308020204" pitchFamily="34" charset="0"/>
              </a:rPr>
              <a:t>p.value</a:t>
            </a:r>
            <a:r>
              <a:rPr kumimoji="1" lang="en-US" altLang="ja-JP" sz="1600" b="1" dirty="0">
                <a:solidFill>
                  <a:schemeClr val="bg1"/>
                </a:solidFill>
                <a:latin typeface="Maiandra GD" panose="020E0502030308020204" pitchFamily="34" charset="0"/>
              </a:rPr>
              <a:t>       </a:t>
            </a:r>
            <a:r>
              <a:rPr kumimoji="1" lang="en-US" altLang="ja-JP" sz="1600" b="1" dirty="0" err="1">
                <a:solidFill>
                  <a:schemeClr val="bg1"/>
                </a:solidFill>
                <a:latin typeface="Maiandra GD" panose="020E0502030308020204" pitchFamily="34" charset="0"/>
              </a:rPr>
              <a:t>conf.low</a:t>
            </a:r>
            <a:r>
              <a:rPr kumimoji="1" lang="en-US" altLang="ja-JP" sz="1600" b="1" dirty="0">
                <a:solidFill>
                  <a:schemeClr val="bg1"/>
                </a:solidFill>
                <a:latin typeface="Maiandra GD" panose="020E0502030308020204" pitchFamily="34" charset="0"/>
              </a:rPr>
              <a:t>     </a:t>
            </a:r>
            <a:r>
              <a:rPr kumimoji="1" lang="en-US" altLang="ja-JP" sz="1600" b="1" dirty="0" err="1">
                <a:solidFill>
                  <a:schemeClr val="bg1"/>
                </a:solidFill>
                <a:latin typeface="Maiandra GD" panose="020E0502030308020204" pitchFamily="34" charset="0"/>
              </a:rPr>
              <a:t>conf.high</a:t>
            </a:r>
            <a:r>
              <a:rPr kumimoji="1" lang="en-US" altLang="ja-JP" sz="1600" b="1" dirty="0">
                <a:solidFill>
                  <a:schemeClr val="bg1"/>
                </a:solidFill>
                <a:latin typeface="Maiandra GD" panose="020E0502030308020204" pitchFamily="34" charset="0"/>
              </a:rPr>
              <a:t>   exp.B.  </a:t>
            </a:r>
          </a:p>
        </p:txBody>
      </p:sp>
      <p:graphicFrame>
        <p:nvGraphicFramePr>
          <p:cNvPr id="11" name="Table 10"/>
          <p:cNvGraphicFramePr>
            <a:graphicFrameLocks noGrp="1"/>
          </p:cNvGraphicFramePr>
          <p:nvPr>
            <p:extLst>
              <p:ext uri="{D42A27DB-BD31-4B8C-83A1-F6EECF244321}">
                <p14:modId xmlns:p14="http://schemas.microsoft.com/office/powerpoint/2010/main" val="2968831746"/>
              </p:ext>
            </p:extLst>
          </p:nvPr>
        </p:nvGraphicFramePr>
        <p:xfrm>
          <a:off x="3127364" y="795129"/>
          <a:ext cx="8202385" cy="256657"/>
        </p:xfrm>
        <a:graphic>
          <a:graphicData uri="http://schemas.openxmlformats.org/drawingml/2006/table">
            <a:tbl>
              <a:tblPr firstRow="1" firstCol="1" bandRow="1">
                <a:tableStyleId>{8A107856-5554-42FB-B03E-39F5DBC370BA}</a:tableStyleId>
              </a:tblPr>
              <a:tblGrid>
                <a:gridCol w="1120785">
                  <a:extLst>
                    <a:ext uri="{9D8B030D-6E8A-4147-A177-3AD203B41FA5}">
                      <a16:colId xmlns:a16="http://schemas.microsoft.com/office/drawing/2014/main" val="1987390746"/>
                    </a:ext>
                  </a:extLst>
                </a:gridCol>
                <a:gridCol w="1162623">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6657">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-0.130</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0.008</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1.79E-52</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-0.147</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-0.113</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0.877</a:t>
                      </a:r>
                    </a:p>
                  </a:txBody>
                  <a:tcPr marL="9525" marR="9525" marT="9525" marB="0" anchor="ctr">
                    <a:solidFill>
                      <a:srgbClr val="FF000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0.862</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0.892</a:t>
                      </a:r>
                    </a:p>
                  </a:txBody>
                  <a:tcPr marL="9525" marR="9525" marT="9525" marB="0" anchor="ctr">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824453718"/>
              </p:ext>
            </p:extLst>
          </p:nvPr>
        </p:nvGraphicFramePr>
        <p:xfrm>
          <a:off x="3127363" y="1087680"/>
          <a:ext cx="8202385" cy="253325"/>
        </p:xfrm>
        <a:graphic>
          <a:graphicData uri="http://schemas.openxmlformats.org/drawingml/2006/table">
            <a:tbl>
              <a:tblPr firstRow="1" firstCol="1" bandRow="1">
                <a:tableStyleId>{8A107856-5554-42FB-B03E-39F5DBC370BA}</a:tableStyleId>
              </a:tblPr>
              <a:tblGrid>
                <a:gridCol w="1133058">
                  <a:extLst>
                    <a:ext uri="{9D8B030D-6E8A-4147-A177-3AD203B41FA5}">
                      <a16:colId xmlns:a16="http://schemas.microsoft.com/office/drawing/2014/main" val="1987390746"/>
                    </a:ext>
                  </a:extLst>
                </a:gridCol>
                <a:gridCol w="1150350">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3325">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0.064</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0.034</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0.0631</a:t>
                      </a:r>
                    </a:p>
                  </a:txBody>
                  <a:tcPr marL="9525" marR="9525" marT="9525" marB="0" anchor="ctr">
                    <a:solidFill>
                      <a:schemeClr val="accent2"/>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-0.003</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0.132</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1.066</a:t>
                      </a:r>
                    </a:p>
                  </a:txBody>
                  <a:tcPr marL="9525" marR="9525" marT="9525" marB="0" anchor="ctr">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0.996</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1.141</a:t>
                      </a:r>
                    </a:p>
                  </a:txBody>
                  <a:tcPr marL="9525" marR="9525" marT="9525" marB="0" anchor="ctr">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57390610"/>
              </p:ext>
            </p:extLst>
          </p:nvPr>
        </p:nvGraphicFramePr>
        <p:xfrm>
          <a:off x="3127363" y="1379492"/>
          <a:ext cx="8202385" cy="252584"/>
        </p:xfrm>
        <a:graphic>
          <a:graphicData uri="http://schemas.openxmlformats.org/drawingml/2006/table">
            <a:tbl>
              <a:tblPr firstRow="1" firstCol="1" bandRow="1">
                <a:tableStyleId>{8A107856-5554-42FB-B03E-39F5DBC370BA}</a:tableStyleId>
              </a:tblPr>
              <a:tblGrid>
                <a:gridCol w="1120785">
                  <a:extLst>
                    <a:ext uri="{9D8B030D-6E8A-4147-A177-3AD203B41FA5}">
                      <a16:colId xmlns:a16="http://schemas.microsoft.com/office/drawing/2014/main" val="1987390746"/>
                    </a:ext>
                  </a:extLst>
                </a:gridCol>
                <a:gridCol w="1162623">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2584">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0.196</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0.033</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5.13E-09</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0.130</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0.262</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1.217</a:t>
                      </a:r>
                    </a:p>
                  </a:txBody>
                  <a:tcPr marL="9525" marR="9525" marT="9525" marB="0" anchor="ctr">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1.139</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1.300</a:t>
                      </a:r>
                    </a:p>
                  </a:txBody>
                  <a:tcPr marL="9525" marR="9525" marT="9525" marB="0" anchor="ctr">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056418967"/>
              </p:ext>
            </p:extLst>
          </p:nvPr>
        </p:nvGraphicFramePr>
        <p:xfrm>
          <a:off x="3127363" y="1666842"/>
          <a:ext cx="8202387" cy="256657"/>
        </p:xfrm>
        <a:graphic>
          <a:graphicData uri="http://schemas.openxmlformats.org/drawingml/2006/table">
            <a:tbl>
              <a:tblPr firstRow="1" firstCol="1" bandRow="1">
                <a:tableStyleId>{8A107856-5554-42FB-B03E-39F5DBC370BA}</a:tableStyleId>
              </a:tblPr>
              <a:tblGrid>
                <a:gridCol w="1126922">
                  <a:extLst>
                    <a:ext uri="{9D8B030D-6E8A-4147-A177-3AD203B41FA5}">
                      <a16:colId xmlns:a16="http://schemas.microsoft.com/office/drawing/2014/main" val="1987390746"/>
                    </a:ext>
                  </a:extLst>
                </a:gridCol>
                <a:gridCol w="1156487">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4">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6657">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0.017</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0.035</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0.6165</a:t>
                      </a:r>
                    </a:p>
                  </a:txBody>
                  <a:tcPr marL="9525" marR="9525" marT="9525" marB="0" anchor="ctr">
                    <a:solidFill>
                      <a:schemeClr val="accent2"/>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-0.051</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0.086</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1.017</a:t>
                      </a:r>
                    </a:p>
                  </a:txBody>
                  <a:tcPr marL="9525" marR="9525" marT="9525" marB="0" anchor="ctr">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0.950</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1.090</a:t>
                      </a:r>
                    </a:p>
                  </a:txBody>
                  <a:tcPr marL="9525" marR="9525" marT="9525" marB="0" anchor="ctr">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61259629"/>
              </p:ext>
            </p:extLst>
          </p:nvPr>
        </p:nvGraphicFramePr>
        <p:xfrm>
          <a:off x="3127361" y="1962435"/>
          <a:ext cx="8202387" cy="260908"/>
        </p:xfrm>
        <a:graphic>
          <a:graphicData uri="http://schemas.openxmlformats.org/drawingml/2006/table">
            <a:tbl>
              <a:tblPr firstRow="1" firstCol="1" bandRow="1">
                <a:tableStyleId>{8A107856-5554-42FB-B03E-39F5DBC370BA}</a:tableStyleId>
              </a:tblPr>
              <a:tblGrid>
                <a:gridCol w="1137661">
                  <a:extLst>
                    <a:ext uri="{9D8B030D-6E8A-4147-A177-3AD203B41FA5}">
                      <a16:colId xmlns:a16="http://schemas.microsoft.com/office/drawing/2014/main" val="1987390746"/>
                    </a:ext>
                  </a:extLst>
                </a:gridCol>
                <a:gridCol w="1145748">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4">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60908">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0.131</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0.025</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3.88E-07</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0.080</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0.181</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1.140</a:t>
                      </a:r>
                    </a:p>
                  </a:txBody>
                  <a:tcPr marL="9525" marR="9525" marT="9525" marB="0" anchor="ctr">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1.083</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1.199</a:t>
                      </a:r>
                    </a:p>
                  </a:txBody>
                  <a:tcPr marL="9525" marR="9525" marT="9525" marB="0" anchor="ctr">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738747045"/>
              </p:ext>
            </p:extLst>
          </p:nvPr>
        </p:nvGraphicFramePr>
        <p:xfrm>
          <a:off x="3127361" y="2262009"/>
          <a:ext cx="8202386" cy="263649"/>
        </p:xfrm>
        <a:graphic>
          <a:graphicData uri="http://schemas.openxmlformats.org/drawingml/2006/table">
            <a:tbl>
              <a:tblPr firstRow="1" firstCol="1" bandRow="1">
                <a:tableStyleId>{8A107856-5554-42FB-B03E-39F5DBC370BA}</a:tableStyleId>
              </a:tblPr>
              <a:tblGrid>
                <a:gridCol w="1143030">
                  <a:extLst>
                    <a:ext uri="{9D8B030D-6E8A-4147-A177-3AD203B41FA5}">
                      <a16:colId xmlns:a16="http://schemas.microsoft.com/office/drawing/2014/main" val="1987390746"/>
                    </a:ext>
                  </a:extLst>
                </a:gridCol>
                <a:gridCol w="1140378">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4">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63649">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1.206</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0.040</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4.03E-197</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1.128</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1.286</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3.343</a:t>
                      </a:r>
                    </a:p>
                  </a:txBody>
                  <a:tcPr marL="9525" marR="9525" marT="9525" marB="0" anchor="ctr">
                    <a:solidFill>
                      <a:srgbClr val="92D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3.091</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3.620</a:t>
                      </a:r>
                    </a:p>
                  </a:txBody>
                  <a:tcPr marL="9525" marR="9525" marT="9525" marB="0" anchor="ctr">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4113140566"/>
              </p:ext>
            </p:extLst>
          </p:nvPr>
        </p:nvGraphicFramePr>
        <p:xfrm>
          <a:off x="3127362" y="2565400"/>
          <a:ext cx="8202385" cy="256873"/>
        </p:xfrm>
        <a:graphic>
          <a:graphicData uri="http://schemas.openxmlformats.org/drawingml/2006/table">
            <a:tbl>
              <a:tblPr firstRow="1" firstCol="1" bandRow="1">
                <a:tableStyleId>{8A107856-5554-42FB-B03E-39F5DBC370BA}</a:tableStyleId>
              </a:tblPr>
              <a:tblGrid>
                <a:gridCol w="1137660">
                  <a:extLst>
                    <a:ext uri="{9D8B030D-6E8A-4147-A177-3AD203B41FA5}">
                      <a16:colId xmlns:a16="http://schemas.microsoft.com/office/drawing/2014/main" val="1987390746"/>
                    </a:ext>
                  </a:extLst>
                </a:gridCol>
                <a:gridCol w="1145748">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6873">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1.049</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0.041</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8.07E-144</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0.968</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1.130</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2.854</a:t>
                      </a:r>
                    </a:p>
                  </a:txBody>
                  <a:tcPr marL="9525" marR="9525" marT="9525" marB="0" anchor="ctr">
                    <a:solidFill>
                      <a:srgbClr val="92D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2.635</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3.095</a:t>
                      </a:r>
                    </a:p>
                  </a:txBody>
                  <a:tcPr marL="9525" marR="9525" marT="9525" marB="0" anchor="ctr">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756395680"/>
              </p:ext>
            </p:extLst>
          </p:nvPr>
        </p:nvGraphicFramePr>
        <p:xfrm>
          <a:off x="3127361" y="2859360"/>
          <a:ext cx="8202386" cy="256370"/>
        </p:xfrm>
        <a:graphic>
          <a:graphicData uri="http://schemas.openxmlformats.org/drawingml/2006/table">
            <a:tbl>
              <a:tblPr firstRow="1" firstCol="1" bandRow="1">
                <a:tableStyleId>{8A107856-5554-42FB-B03E-39F5DBC370BA}</a:tableStyleId>
              </a:tblPr>
              <a:tblGrid>
                <a:gridCol w="1142862">
                  <a:extLst>
                    <a:ext uri="{9D8B030D-6E8A-4147-A177-3AD203B41FA5}">
                      <a16:colId xmlns:a16="http://schemas.microsoft.com/office/drawing/2014/main" val="1987390746"/>
                    </a:ext>
                  </a:extLst>
                </a:gridCol>
                <a:gridCol w="1140547">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6370">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0.401</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0.045</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1.46E-18</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0.312</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0.491</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1.494</a:t>
                      </a:r>
                    </a:p>
                  </a:txBody>
                  <a:tcPr marL="9525" marR="9525" marT="9525" marB="0" anchor="ctr">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1.366</a:t>
                      </a:r>
                    </a:p>
                  </a:txBody>
                  <a:tcPr marL="9525" marR="9525" marT="9525" marB="0" anchor="ctr">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1.634</a:t>
                      </a:r>
                    </a:p>
                  </a:txBody>
                  <a:tcPr marL="9525" marR="9525" marT="9525" marB="0" anchor="ctr">
                    <a:solidFill>
                      <a:schemeClr val="bg1">
                        <a:lumMod val="65000"/>
                      </a:schemeClr>
                    </a:solidFill>
                  </a:tcPr>
                </a:tc>
                <a:extLst>
                  <a:ext uri="{0D108BD9-81ED-4DB2-BD59-A6C34878D82A}">
                    <a16:rowId xmlns:a16="http://schemas.microsoft.com/office/drawing/2014/main" val="4158824726"/>
                  </a:ext>
                </a:extLst>
              </a:tr>
            </a:tbl>
          </a:graphicData>
        </a:graphic>
      </p:graphicFrame>
      <p:sp>
        <p:nvSpPr>
          <p:cNvPr id="19" name="テキスト プレースホルダー 11"/>
          <p:cNvSpPr txBox="1">
            <a:spLocks/>
          </p:cNvSpPr>
          <p:nvPr/>
        </p:nvSpPr>
        <p:spPr>
          <a:xfrm>
            <a:off x="1267" y="487137"/>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Intercept</a:t>
            </a:r>
          </a:p>
        </p:txBody>
      </p:sp>
      <p:sp>
        <p:nvSpPr>
          <p:cNvPr id="23" name="テキスト プレースホルダー 11"/>
          <p:cNvSpPr txBox="1">
            <a:spLocks/>
          </p:cNvSpPr>
          <p:nvPr/>
        </p:nvSpPr>
        <p:spPr>
          <a:xfrm rot="5400000">
            <a:off x="9731407" y="-234915"/>
            <a:ext cx="455311" cy="988791"/>
          </a:xfrm>
          <a:prstGeom prst="rect">
            <a:avLst/>
          </a:prstGeom>
          <a:gradFill>
            <a:gsLst>
              <a:gs pos="30000">
                <a:srgbClr val="262626"/>
              </a:gs>
              <a:gs pos="96000">
                <a:srgbClr val="FF541C"/>
              </a:gs>
              <a:gs pos="100000">
                <a:srgbClr val="FF541C"/>
              </a:gs>
              <a:gs pos="100000">
                <a:srgbClr val="02B8AD"/>
              </a:gs>
            </a:gsLst>
            <a:lin ang="0" scaled="1"/>
          </a:gradFill>
        </p:spPr>
        <p:txBody>
          <a:bodyPr vert="vert270"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lgn="ctr">
              <a:spcBef>
                <a:spcPts val="0"/>
              </a:spcBef>
            </a:pPr>
            <a:r>
              <a:rPr kumimoji="1" lang="en-US" altLang="ja-JP" sz="1200" b="1" dirty="0" err="1">
                <a:solidFill>
                  <a:schemeClr val="bg1"/>
                </a:solidFill>
                <a:latin typeface="Maiandra GD" panose="020E0502030308020204" pitchFamily="34" charset="0"/>
              </a:rPr>
              <a:t>conf.Low</a:t>
            </a:r>
            <a:endParaRPr kumimoji="1" lang="en-US" altLang="ja-JP" sz="1200" b="1" dirty="0">
              <a:solidFill>
                <a:schemeClr val="bg1"/>
              </a:solidFill>
              <a:latin typeface="Maiandra GD" panose="020E0502030308020204" pitchFamily="34" charset="0"/>
            </a:endParaRPr>
          </a:p>
          <a:p>
            <a:pPr lvl="0" algn="ctr">
              <a:spcBef>
                <a:spcPts val="0"/>
              </a:spcBef>
            </a:pPr>
            <a:r>
              <a:rPr kumimoji="1" lang="en-US" altLang="ja-JP" sz="1200" b="1" dirty="0" err="1">
                <a:solidFill>
                  <a:schemeClr val="bg1"/>
                </a:solidFill>
                <a:latin typeface="Maiandra GD" panose="020E0502030308020204" pitchFamily="34" charset="0"/>
              </a:rPr>
              <a:t>Exp</a:t>
            </a:r>
            <a:endParaRPr kumimoji="1" lang="en-US" altLang="ja-JP" sz="1200" b="1" dirty="0">
              <a:solidFill>
                <a:schemeClr val="bg1"/>
              </a:solidFill>
              <a:latin typeface="Maiandra GD" panose="020E0502030308020204" pitchFamily="34" charset="0"/>
            </a:endParaRPr>
          </a:p>
        </p:txBody>
      </p:sp>
      <p:sp>
        <p:nvSpPr>
          <p:cNvPr id="24" name="テキスト プレースホルダー 11"/>
          <p:cNvSpPr txBox="1">
            <a:spLocks/>
          </p:cNvSpPr>
          <p:nvPr/>
        </p:nvSpPr>
        <p:spPr>
          <a:xfrm rot="5400000">
            <a:off x="10652598" y="-188976"/>
            <a:ext cx="455311" cy="898985"/>
          </a:xfrm>
          <a:prstGeom prst="rect">
            <a:avLst/>
          </a:prstGeom>
          <a:gradFill>
            <a:gsLst>
              <a:gs pos="30000">
                <a:srgbClr val="262626"/>
              </a:gs>
              <a:gs pos="96000">
                <a:srgbClr val="FF541C"/>
              </a:gs>
              <a:gs pos="100000">
                <a:srgbClr val="FF541C"/>
              </a:gs>
              <a:gs pos="100000">
                <a:srgbClr val="02B8AD"/>
              </a:gs>
            </a:gsLst>
            <a:lin ang="0" scaled="1"/>
          </a:gradFill>
        </p:spPr>
        <p:txBody>
          <a:bodyPr vert="vert270"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lgn="ctr">
              <a:spcBef>
                <a:spcPts val="0"/>
              </a:spcBef>
            </a:pPr>
            <a:r>
              <a:rPr kumimoji="1" lang="en-US" altLang="ja-JP" sz="1200" b="1" dirty="0" err="1">
                <a:solidFill>
                  <a:schemeClr val="bg1"/>
                </a:solidFill>
                <a:latin typeface="Maiandra GD" panose="020E0502030308020204" pitchFamily="34" charset="0"/>
              </a:rPr>
              <a:t>conf.High</a:t>
            </a:r>
            <a:endParaRPr kumimoji="1" lang="en-US" altLang="ja-JP" sz="1200" b="1" dirty="0">
              <a:solidFill>
                <a:schemeClr val="bg1"/>
              </a:solidFill>
              <a:latin typeface="Maiandra GD" panose="020E0502030308020204" pitchFamily="34" charset="0"/>
            </a:endParaRPr>
          </a:p>
          <a:p>
            <a:pPr lvl="0" algn="ctr">
              <a:spcBef>
                <a:spcPts val="0"/>
              </a:spcBef>
            </a:pPr>
            <a:r>
              <a:rPr kumimoji="1" lang="en-US" altLang="ja-JP" sz="1400" b="1" dirty="0" err="1">
                <a:solidFill>
                  <a:schemeClr val="bg1"/>
                </a:solidFill>
                <a:latin typeface="Maiandra GD" panose="020E0502030308020204" pitchFamily="34" charset="0"/>
              </a:rPr>
              <a:t>Exp</a:t>
            </a:r>
            <a:endParaRPr kumimoji="1" lang="en-US" altLang="ja-JP" sz="1400" b="1" dirty="0">
              <a:solidFill>
                <a:schemeClr val="bg1"/>
              </a:solidFill>
              <a:latin typeface="Maiandra GD" panose="020E0502030308020204" pitchFamily="34" charset="0"/>
            </a:endParaRPr>
          </a:p>
        </p:txBody>
      </p:sp>
      <p:sp>
        <p:nvSpPr>
          <p:cNvPr id="25" name="テキスト プレースホルダー 11"/>
          <p:cNvSpPr txBox="1">
            <a:spLocks/>
          </p:cNvSpPr>
          <p:nvPr/>
        </p:nvSpPr>
        <p:spPr>
          <a:xfrm>
            <a:off x="1266" y="788928"/>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Year</a:t>
            </a:r>
          </a:p>
        </p:txBody>
      </p:sp>
      <p:sp>
        <p:nvSpPr>
          <p:cNvPr id="26" name="テキスト プレースホルダー 11"/>
          <p:cNvSpPr txBox="1">
            <a:spLocks/>
          </p:cNvSpPr>
          <p:nvPr/>
        </p:nvSpPr>
        <p:spPr>
          <a:xfrm>
            <a:off x="1" y="1079160"/>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Winter) Fall</a:t>
            </a:r>
          </a:p>
        </p:txBody>
      </p:sp>
      <p:sp>
        <p:nvSpPr>
          <p:cNvPr id="27" name="テキスト プレースホルダー 11"/>
          <p:cNvSpPr txBox="1">
            <a:spLocks/>
          </p:cNvSpPr>
          <p:nvPr/>
        </p:nvSpPr>
        <p:spPr>
          <a:xfrm>
            <a:off x="1" y="1377569"/>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Winter) Spring</a:t>
            </a:r>
          </a:p>
        </p:txBody>
      </p:sp>
      <p:sp>
        <p:nvSpPr>
          <p:cNvPr id="28" name="テキスト プレースホルダー 11"/>
          <p:cNvSpPr txBox="1">
            <a:spLocks/>
          </p:cNvSpPr>
          <p:nvPr/>
        </p:nvSpPr>
        <p:spPr>
          <a:xfrm>
            <a:off x="1267" y="1659895"/>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Winter) Summer</a:t>
            </a:r>
          </a:p>
        </p:txBody>
      </p:sp>
      <p:sp>
        <p:nvSpPr>
          <p:cNvPr id="29" name="テキスト プレースホルダー 11"/>
          <p:cNvSpPr txBox="1">
            <a:spLocks/>
          </p:cNvSpPr>
          <p:nvPr/>
        </p:nvSpPr>
        <p:spPr>
          <a:xfrm>
            <a:off x="1266" y="1961688"/>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Weekday) Weekend</a:t>
            </a:r>
          </a:p>
        </p:txBody>
      </p:sp>
      <p:sp>
        <p:nvSpPr>
          <p:cNvPr id="30" name="テキスト プレースホルダー 11"/>
          <p:cNvSpPr txBox="1">
            <a:spLocks/>
          </p:cNvSpPr>
          <p:nvPr/>
        </p:nvSpPr>
        <p:spPr>
          <a:xfrm>
            <a:off x="1" y="2261446"/>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Night) Day</a:t>
            </a:r>
          </a:p>
        </p:txBody>
      </p:sp>
      <p:sp>
        <p:nvSpPr>
          <p:cNvPr id="31" name="テキスト プレースホルダー 11"/>
          <p:cNvSpPr txBox="1">
            <a:spLocks/>
          </p:cNvSpPr>
          <p:nvPr/>
        </p:nvSpPr>
        <p:spPr>
          <a:xfrm>
            <a:off x="1" y="2559857"/>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Night) Evening</a:t>
            </a:r>
          </a:p>
        </p:txBody>
      </p:sp>
      <p:sp>
        <p:nvSpPr>
          <p:cNvPr id="32" name="テキスト プレースホルダー 11"/>
          <p:cNvSpPr txBox="1">
            <a:spLocks/>
          </p:cNvSpPr>
          <p:nvPr/>
        </p:nvSpPr>
        <p:spPr>
          <a:xfrm>
            <a:off x="1" y="2854598"/>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Night) Morning</a:t>
            </a:r>
          </a:p>
        </p:txBody>
      </p:sp>
      <p:sp>
        <p:nvSpPr>
          <p:cNvPr id="33" name="Rectangle 32"/>
          <p:cNvSpPr/>
          <p:nvPr/>
        </p:nvSpPr>
        <p:spPr>
          <a:xfrm>
            <a:off x="10430761" y="3152817"/>
            <a:ext cx="898985" cy="3597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テキスト プレースホルダー 11"/>
          <p:cNvSpPr txBox="1">
            <a:spLocks/>
          </p:cNvSpPr>
          <p:nvPr/>
        </p:nvSpPr>
        <p:spPr>
          <a:xfrm>
            <a:off x="0" y="3152816"/>
            <a:ext cx="3119740" cy="3597939"/>
          </a:xfrm>
          <a:prstGeom prst="rect">
            <a:avLst/>
          </a:prstGeom>
          <a:gradFill>
            <a:gsLst>
              <a:gs pos="84054">
                <a:srgbClr val="D84C1E"/>
              </a:gs>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lgn="ctr"/>
            <a:r>
              <a:rPr kumimoji="1" lang="en-US" altLang="ja-JP" sz="2400" b="1" dirty="0">
                <a:solidFill>
                  <a:schemeClr val="bg1"/>
                </a:solidFill>
                <a:latin typeface="Maiandra GD" panose="020E0502030308020204" pitchFamily="34" charset="0"/>
              </a:rPr>
              <a:t>Temporal variations in crime occurrence: </a:t>
            </a:r>
            <a:r>
              <a:rPr kumimoji="1" lang="en-US" altLang="ja-JP" sz="2400" b="1" dirty="0">
                <a:solidFill>
                  <a:srgbClr val="FFC000"/>
                </a:solidFill>
                <a:latin typeface="Maiandra GD" panose="020E0502030308020204" pitchFamily="34" charset="0"/>
              </a:rPr>
              <a:t>Tartu City </a:t>
            </a:r>
          </a:p>
        </p:txBody>
      </p:sp>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t="8894" b="2507"/>
          <a:stretch/>
        </p:blipFill>
        <p:spPr>
          <a:xfrm>
            <a:off x="3127361" y="3152815"/>
            <a:ext cx="7339395" cy="3597939"/>
          </a:xfrm>
          <a:prstGeom prst="rect">
            <a:avLst/>
          </a:prstGeom>
        </p:spPr>
      </p:pic>
      <p:grpSp>
        <p:nvGrpSpPr>
          <p:cNvPr id="35" name="Group 34"/>
          <p:cNvGrpSpPr/>
          <p:nvPr/>
        </p:nvGrpSpPr>
        <p:grpSpPr>
          <a:xfrm>
            <a:off x="23502" y="-349333"/>
            <a:ext cx="608676" cy="826229"/>
            <a:chOff x="567057" y="867819"/>
            <a:chExt cx="1083213" cy="2000033"/>
          </a:xfrm>
        </p:grpSpPr>
        <p:sp>
          <p:nvSpPr>
            <p:cNvPr id="36" name="Oval 35"/>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Rectangle 7"/>
            <p:cNvSpPr>
              <a:spLocks noChangeArrowheads="1"/>
            </p:cNvSpPr>
            <p:nvPr/>
          </p:nvSpPr>
          <p:spPr bwMode="auto">
            <a:xfrm>
              <a:off x="567057" y="867819"/>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3</a:t>
              </a: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7297" y="4756698"/>
            <a:ext cx="445911" cy="390172"/>
          </a:xfrm>
          <a:prstGeom prst="rect">
            <a:avLst/>
          </a:prstGeom>
        </p:spPr>
      </p:pic>
    </p:spTree>
    <p:extLst>
      <p:ext uri="{BB962C8B-B14F-4D97-AF65-F5344CB8AC3E}">
        <p14:creationId xmlns:p14="http://schemas.microsoft.com/office/powerpoint/2010/main" val="245997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31" name="Table 30"/>
          <p:cNvGraphicFramePr>
            <a:graphicFrameLocks noGrp="1"/>
          </p:cNvGraphicFramePr>
          <p:nvPr>
            <p:extLst>
              <p:ext uri="{D42A27DB-BD31-4B8C-83A1-F6EECF244321}">
                <p14:modId xmlns:p14="http://schemas.microsoft.com/office/powerpoint/2010/main" val="2356971887"/>
              </p:ext>
            </p:extLst>
          </p:nvPr>
        </p:nvGraphicFramePr>
        <p:xfrm>
          <a:off x="3127364" y="495376"/>
          <a:ext cx="8202386" cy="259649"/>
        </p:xfrm>
        <a:graphic>
          <a:graphicData uri="http://schemas.openxmlformats.org/drawingml/2006/table">
            <a:tbl>
              <a:tblPr firstRow="1" firstCol="1" bandRow="1">
                <a:tableStyleId>{8A107856-5554-42FB-B03E-39F5DBC370BA}</a:tableStyleId>
              </a:tblPr>
              <a:tblGrid>
                <a:gridCol w="1120785">
                  <a:extLst>
                    <a:ext uri="{9D8B030D-6E8A-4147-A177-3AD203B41FA5}">
                      <a16:colId xmlns:a16="http://schemas.microsoft.com/office/drawing/2014/main" val="1987390746"/>
                    </a:ext>
                  </a:extLst>
                </a:gridCol>
                <a:gridCol w="1162623">
                  <a:extLst>
                    <a:ext uri="{9D8B030D-6E8A-4147-A177-3AD203B41FA5}">
                      <a16:colId xmlns:a16="http://schemas.microsoft.com/office/drawing/2014/main" val="3868069558"/>
                    </a:ext>
                  </a:extLst>
                </a:gridCol>
                <a:gridCol w="1024742">
                  <a:extLst>
                    <a:ext uri="{9D8B030D-6E8A-4147-A177-3AD203B41FA5}">
                      <a16:colId xmlns:a16="http://schemas.microsoft.com/office/drawing/2014/main" val="2284329776"/>
                    </a:ext>
                  </a:extLst>
                </a:gridCol>
                <a:gridCol w="1205852">
                  <a:extLst>
                    <a:ext uri="{9D8B030D-6E8A-4147-A177-3AD203B41FA5}">
                      <a16:colId xmlns:a16="http://schemas.microsoft.com/office/drawing/2014/main" val="3903517678"/>
                    </a:ext>
                  </a:extLst>
                </a:gridCol>
                <a:gridCol w="1014288">
                  <a:extLst>
                    <a:ext uri="{9D8B030D-6E8A-4147-A177-3AD203B41FA5}">
                      <a16:colId xmlns:a16="http://schemas.microsoft.com/office/drawing/2014/main" val="2571727430"/>
                    </a:ext>
                  </a:extLst>
                </a:gridCol>
                <a:gridCol w="828524">
                  <a:extLst>
                    <a:ext uri="{9D8B030D-6E8A-4147-A177-3AD203B41FA5}">
                      <a16:colId xmlns:a16="http://schemas.microsoft.com/office/drawing/2014/main" val="1507816130"/>
                    </a:ext>
                  </a:extLst>
                </a:gridCol>
                <a:gridCol w="1022774">
                  <a:extLst>
                    <a:ext uri="{9D8B030D-6E8A-4147-A177-3AD203B41FA5}">
                      <a16:colId xmlns:a16="http://schemas.microsoft.com/office/drawing/2014/main" val="1577050696"/>
                    </a:ext>
                  </a:extLst>
                </a:gridCol>
                <a:gridCol w="822798">
                  <a:extLst>
                    <a:ext uri="{9D8B030D-6E8A-4147-A177-3AD203B41FA5}">
                      <a16:colId xmlns:a16="http://schemas.microsoft.com/office/drawing/2014/main" val="3112722521"/>
                    </a:ext>
                  </a:extLst>
                </a:gridCol>
              </a:tblGrid>
              <a:tr h="259649">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551.088</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120.171</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4.52E-06</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318.342</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790.086</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2.16E+239</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1.80E+138</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err="1">
                          <a:solidFill>
                            <a:schemeClr val="tx1"/>
                          </a:solidFill>
                          <a:effectLst/>
                          <a:latin typeface="Maiandra GD" panose="020E0502030308020204" pitchFamily="34" charset="0"/>
                          <a:ea typeface="+mn-ea"/>
                          <a:cs typeface="+mn-cs"/>
                        </a:rPr>
                        <a:t>Inf</a:t>
                      </a:r>
                      <a:endParaRPr lang="en-US" sz="1300" b="1" i="0" u="none" strike="noStrike" kern="1200" dirty="0">
                        <a:solidFill>
                          <a:schemeClr val="tx1"/>
                        </a:solidFill>
                        <a:effectLst/>
                        <a:latin typeface="Maiandra GD" panose="020E0502030308020204" pitchFamily="34" charset="0"/>
                        <a:ea typeface="+mn-ea"/>
                        <a:cs typeface="+mn-cs"/>
                      </a:endParaRPr>
                    </a:p>
                  </a:txBody>
                  <a:tcPr marL="9525" marR="9525" marT="9525" marB="0" anchor="b">
                    <a:solidFill>
                      <a:schemeClr val="bg1">
                        <a:lumMod val="65000"/>
                      </a:schemeClr>
                    </a:solidFill>
                  </a:tcPr>
                </a:tc>
                <a:extLst>
                  <a:ext uri="{0D108BD9-81ED-4DB2-BD59-A6C34878D82A}">
                    <a16:rowId xmlns:a16="http://schemas.microsoft.com/office/drawing/2014/main" val="4158824726"/>
                  </a:ext>
                </a:extLst>
              </a:tr>
            </a:tbl>
          </a:graphicData>
        </a:graphic>
      </p:graphicFrame>
      <p:sp>
        <p:nvSpPr>
          <p:cNvPr id="36" name="テキスト プレースホルダー 11"/>
          <p:cNvSpPr txBox="1">
            <a:spLocks/>
          </p:cNvSpPr>
          <p:nvPr/>
        </p:nvSpPr>
        <p:spPr>
          <a:xfrm rot="5400000">
            <a:off x="6065181" y="-2911963"/>
            <a:ext cx="455311" cy="6343660"/>
          </a:xfrm>
          <a:prstGeom prst="rect">
            <a:avLst/>
          </a:prstGeom>
          <a:gradFill>
            <a:gsLst>
              <a:gs pos="30000">
                <a:srgbClr val="262626"/>
              </a:gs>
              <a:gs pos="96000">
                <a:srgbClr val="FF541C"/>
              </a:gs>
              <a:gs pos="100000">
                <a:srgbClr val="FF541C"/>
              </a:gs>
              <a:gs pos="100000">
                <a:srgbClr val="02B8AD"/>
              </a:gs>
            </a:gsLst>
            <a:lin ang="0" scaled="1"/>
          </a:gradFill>
        </p:spPr>
        <p:txBody>
          <a:bodyPr vert="vert270"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lgn="l"/>
            <a:r>
              <a:rPr kumimoji="1" lang="en-US" altLang="ja-JP" sz="1600" b="1" dirty="0">
                <a:solidFill>
                  <a:schemeClr val="bg1"/>
                </a:solidFill>
                <a:latin typeface="Maiandra GD" panose="020E0502030308020204" pitchFamily="34" charset="0"/>
              </a:rPr>
              <a:t> estimate       std.error       </a:t>
            </a:r>
            <a:r>
              <a:rPr kumimoji="1" lang="en-US" altLang="ja-JP" sz="1600" b="1" dirty="0" err="1">
                <a:solidFill>
                  <a:schemeClr val="bg1"/>
                </a:solidFill>
                <a:latin typeface="Maiandra GD" panose="020E0502030308020204" pitchFamily="34" charset="0"/>
              </a:rPr>
              <a:t>p.value</a:t>
            </a:r>
            <a:r>
              <a:rPr kumimoji="1" lang="en-US" altLang="ja-JP" sz="1600" b="1" dirty="0">
                <a:solidFill>
                  <a:schemeClr val="bg1"/>
                </a:solidFill>
                <a:latin typeface="Maiandra GD" panose="020E0502030308020204" pitchFamily="34" charset="0"/>
              </a:rPr>
              <a:t>       </a:t>
            </a:r>
            <a:r>
              <a:rPr kumimoji="1" lang="en-US" altLang="ja-JP" sz="1600" b="1" dirty="0" err="1">
                <a:solidFill>
                  <a:schemeClr val="bg1"/>
                </a:solidFill>
                <a:latin typeface="Maiandra GD" panose="020E0502030308020204" pitchFamily="34" charset="0"/>
              </a:rPr>
              <a:t>conf.low</a:t>
            </a:r>
            <a:r>
              <a:rPr kumimoji="1" lang="en-US" altLang="ja-JP" sz="1600" b="1" dirty="0">
                <a:solidFill>
                  <a:schemeClr val="bg1"/>
                </a:solidFill>
                <a:latin typeface="Maiandra GD" panose="020E0502030308020204" pitchFamily="34" charset="0"/>
              </a:rPr>
              <a:t>     </a:t>
            </a:r>
            <a:r>
              <a:rPr kumimoji="1" lang="en-US" altLang="ja-JP" sz="1600" b="1" dirty="0" err="1">
                <a:solidFill>
                  <a:schemeClr val="bg1"/>
                </a:solidFill>
                <a:latin typeface="Maiandra GD" panose="020E0502030308020204" pitchFamily="34" charset="0"/>
              </a:rPr>
              <a:t>conf.high</a:t>
            </a:r>
            <a:r>
              <a:rPr kumimoji="1" lang="en-US" altLang="ja-JP" sz="1600" b="1" dirty="0">
                <a:solidFill>
                  <a:schemeClr val="bg1"/>
                </a:solidFill>
                <a:latin typeface="Maiandra GD" panose="020E0502030308020204" pitchFamily="34" charset="0"/>
              </a:rPr>
              <a:t>   exp.B.  </a:t>
            </a:r>
          </a:p>
        </p:txBody>
      </p:sp>
      <p:graphicFrame>
        <p:nvGraphicFramePr>
          <p:cNvPr id="59" name="Table 58"/>
          <p:cNvGraphicFramePr>
            <a:graphicFrameLocks noGrp="1"/>
          </p:cNvGraphicFramePr>
          <p:nvPr>
            <p:extLst>
              <p:ext uri="{D42A27DB-BD31-4B8C-83A1-F6EECF244321}">
                <p14:modId xmlns:p14="http://schemas.microsoft.com/office/powerpoint/2010/main" val="3596371749"/>
              </p:ext>
            </p:extLst>
          </p:nvPr>
        </p:nvGraphicFramePr>
        <p:xfrm>
          <a:off x="3127364" y="795129"/>
          <a:ext cx="8202385" cy="256657"/>
        </p:xfrm>
        <a:graphic>
          <a:graphicData uri="http://schemas.openxmlformats.org/drawingml/2006/table">
            <a:tbl>
              <a:tblPr firstRow="1" firstCol="1" bandRow="1">
                <a:tableStyleId>{8A107856-5554-42FB-B03E-39F5DBC370BA}</a:tableStyleId>
              </a:tblPr>
              <a:tblGrid>
                <a:gridCol w="1120785">
                  <a:extLst>
                    <a:ext uri="{9D8B030D-6E8A-4147-A177-3AD203B41FA5}">
                      <a16:colId xmlns:a16="http://schemas.microsoft.com/office/drawing/2014/main" val="1987390746"/>
                    </a:ext>
                  </a:extLst>
                </a:gridCol>
                <a:gridCol w="1162623">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6657">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-0.276</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0.059</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3.53E-06</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-0.395</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-0.161</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0.758</a:t>
                      </a:r>
                    </a:p>
                  </a:txBody>
                  <a:tcPr marL="9525" marR="9525" marT="9525" marB="0" anchor="b">
                    <a:solidFill>
                      <a:srgbClr val="FF000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0.673</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0.851</a:t>
                      </a:r>
                    </a:p>
                  </a:txBody>
                  <a:tcPr marL="9525" marR="9525" marT="9525" marB="0" anchor="b">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784155439"/>
              </p:ext>
            </p:extLst>
          </p:nvPr>
        </p:nvGraphicFramePr>
        <p:xfrm>
          <a:off x="3127363" y="1087680"/>
          <a:ext cx="8202385" cy="253325"/>
        </p:xfrm>
        <a:graphic>
          <a:graphicData uri="http://schemas.openxmlformats.org/drawingml/2006/table">
            <a:tbl>
              <a:tblPr firstRow="1" firstCol="1" bandRow="1">
                <a:tableStyleId>{8A107856-5554-42FB-B03E-39F5DBC370BA}</a:tableStyleId>
              </a:tblPr>
              <a:tblGrid>
                <a:gridCol w="1133058">
                  <a:extLst>
                    <a:ext uri="{9D8B030D-6E8A-4147-A177-3AD203B41FA5}">
                      <a16:colId xmlns:a16="http://schemas.microsoft.com/office/drawing/2014/main" val="1987390746"/>
                    </a:ext>
                  </a:extLst>
                </a:gridCol>
                <a:gridCol w="1150350">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3325">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0.315</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0.257</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0.220</a:t>
                      </a:r>
                    </a:p>
                  </a:txBody>
                  <a:tcPr marL="9525" marR="9525" marT="9525" marB="0" anchor="b">
                    <a:solidFill>
                      <a:schemeClr val="accent2"/>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-0.184</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0.829</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1.371</a:t>
                      </a:r>
                    </a:p>
                  </a:txBody>
                  <a:tcPr marL="9525" marR="9525" marT="9525" marB="0" anchor="b">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0.831</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2.292</a:t>
                      </a:r>
                    </a:p>
                  </a:txBody>
                  <a:tcPr marL="9525" marR="9525" marT="9525" marB="0" anchor="b">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63" name="Table 62"/>
          <p:cNvGraphicFramePr>
            <a:graphicFrameLocks noGrp="1"/>
          </p:cNvGraphicFramePr>
          <p:nvPr>
            <p:extLst>
              <p:ext uri="{D42A27DB-BD31-4B8C-83A1-F6EECF244321}">
                <p14:modId xmlns:p14="http://schemas.microsoft.com/office/powerpoint/2010/main" val="2850917401"/>
              </p:ext>
            </p:extLst>
          </p:nvPr>
        </p:nvGraphicFramePr>
        <p:xfrm>
          <a:off x="3127363" y="1379492"/>
          <a:ext cx="8202385" cy="252584"/>
        </p:xfrm>
        <a:graphic>
          <a:graphicData uri="http://schemas.openxmlformats.org/drawingml/2006/table">
            <a:tbl>
              <a:tblPr firstRow="1" firstCol="1" bandRow="1">
                <a:tableStyleId>{8A107856-5554-42FB-B03E-39F5DBC370BA}</a:tableStyleId>
              </a:tblPr>
              <a:tblGrid>
                <a:gridCol w="1120785">
                  <a:extLst>
                    <a:ext uri="{9D8B030D-6E8A-4147-A177-3AD203B41FA5}">
                      <a16:colId xmlns:a16="http://schemas.microsoft.com/office/drawing/2014/main" val="1987390746"/>
                    </a:ext>
                  </a:extLst>
                </a:gridCol>
                <a:gridCol w="1162623">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2584">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0.632</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0.241</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0.008</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0.168</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1.120</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1.883</a:t>
                      </a:r>
                    </a:p>
                  </a:txBody>
                  <a:tcPr marL="9525" marR="9525" marT="9525" marB="0" anchor="b">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1.183</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3.067</a:t>
                      </a:r>
                    </a:p>
                  </a:txBody>
                  <a:tcPr marL="9525" marR="9525" marT="9525" marB="0" anchor="b">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65" name="Table 64"/>
          <p:cNvGraphicFramePr>
            <a:graphicFrameLocks noGrp="1"/>
          </p:cNvGraphicFramePr>
          <p:nvPr>
            <p:extLst>
              <p:ext uri="{D42A27DB-BD31-4B8C-83A1-F6EECF244321}">
                <p14:modId xmlns:p14="http://schemas.microsoft.com/office/powerpoint/2010/main" val="435055256"/>
              </p:ext>
            </p:extLst>
          </p:nvPr>
        </p:nvGraphicFramePr>
        <p:xfrm>
          <a:off x="3127363" y="1666842"/>
          <a:ext cx="8202387" cy="256657"/>
        </p:xfrm>
        <a:graphic>
          <a:graphicData uri="http://schemas.openxmlformats.org/drawingml/2006/table">
            <a:tbl>
              <a:tblPr firstRow="1" firstCol="1" bandRow="1">
                <a:tableStyleId>{8A107856-5554-42FB-B03E-39F5DBC370BA}</a:tableStyleId>
              </a:tblPr>
              <a:tblGrid>
                <a:gridCol w="1126922">
                  <a:extLst>
                    <a:ext uri="{9D8B030D-6E8A-4147-A177-3AD203B41FA5}">
                      <a16:colId xmlns:a16="http://schemas.microsoft.com/office/drawing/2014/main" val="1987390746"/>
                    </a:ext>
                  </a:extLst>
                </a:gridCol>
                <a:gridCol w="1156487">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4">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6657">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0.482</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0.248</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0.052</a:t>
                      </a:r>
                    </a:p>
                  </a:txBody>
                  <a:tcPr marL="9525" marR="9525" marT="9525" marB="0" anchor="b">
                    <a:solidFill>
                      <a:schemeClr val="accent2"/>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0.002</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0.981</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1.619</a:t>
                      </a:r>
                    </a:p>
                  </a:txBody>
                  <a:tcPr marL="9525" marR="9525" marT="9525" marB="0" anchor="b">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1.002</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2.668</a:t>
                      </a:r>
                    </a:p>
                  </a:txBody>
                  <a:tcPr marL="9525" marR="9525" marT="9525" marB="0" anchor="b">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67" name="Table 66"/>
          <p:cNvGraphicFramePr>
            <a:graphicFrameLocks noGrp="1"/>
          </p:cNvGraphicFramePr>
          <p:nvPr>
            <p:extLst>
              <p:ext uri="{D42A27DB-BD31-4B8C-83A1-F6EECF244321}">
                <p14:modId xmlns:p14="http://schemas.microsoft.com/office/powerpoint/2010/main" val="1268808233"/>
              </p:ext>
            </p:extLst>
          </p:nvPr>
        </p:nvGraphicFramePr>
        <p:xfrm>
          <a:off x="3127361" y="1962435"/>
          <a:ext cx="8202387" cy="260908"/>
        </p:xfrm>
        <a:graphic>
          <a:graphicData uri="http://schemas.openxmlformats.org/drawingml/2006/table">
            <a:tbl>
              <a:tblPr firstRow="1" firstCol="1" bandRow="1">
                <a:tableStyleId>{8A107856-5554-42FB-B03E-39F5DBC370BA}</a:tableStyleId>
              </a:tblPr>
              <a:tblGrid>
                <a:gridCol w="1137661">
                  <a:extLst>
                    <a:ext uri="{9D8B030D-6E8A-4147-A177-3AD203B41FA5}">
                      <a16:colId xmlns:a16="http://schemas.microsoft.com/office/drawing/2014/main" val="1987390746"/>
                    </a:ext>
                  </a:extLst>
                </a:gridCol>
                <a:gridCol w="1145748">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4">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60908">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0.230</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0.170</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0.174</a:t>
                      </a:r>
                    </a:p>
                  </a:txBody>
                  <a:tcPr marL="9525" marR="9525" marT="9525" marB="0" anchor="b">
                    <a:solidFill>
                      <a:schemeClr val="accent2"/>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-0.109</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0.559</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1.259</a:t>
                      </a:r>
                    </a:p>
                  </a:txBody>
                  <a:tcPr marL="9525" marR="9525" marT="9525" marB="0" anchor="b">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0.896</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1.748</a:t>
                      </a:r>
                    </a:p>
                  </a:txBody>
                  <a:tcPr marL="9525" marR="9525" marT="9525" marB="0" anchor="b">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69" name="Table 68"/>
          <p:cNvGraphicFramePr>
            <a:graphicFrameLocks noGrp="1"/>
          </p:cNvGraphicFramePr>
          <p:nvPr>
            <p:extLst>
              <p:ext uri="{D42A27DB-BD31-4B8C-83A1-F6EECF244321}">
                <p14:modId xmlns:p14="http://schemas.microsoft.com/office/powerpoint/2010/main" val="2454422205"/>
              </p:ext>
            </p:extLst>
          </p:nvPr>
        </p:nvGraphicFramePr>
        <p:xfrm>
          <a:off x="3127361" y="2262009"/>
          <a:ext cx="8202386" cy="263649"/>
        </p:xfrm>
        <a:graphic>
          <a:graphicData uri="http://schemas.openxmlformats.org/drawingml/2006/table">
            <a:tbl>
              <a:tblPr firstRow="1" firstCol="1" bandRow="1">
                <a:tableStyleId>{8A107856-5554-42FB-B03E-39F5DBC370BA}</a:tableStyleId>
              </a:tblPr>
              <a:tblGrid>
                <a:gridCol w="1143030">
                  <a:extLst>
                    <a:ext uri="{9D8B030D-6E8A-4147-A177-3AD203B41FA5}">
                      <a16:colId xmlns:a16="http://schemas.microsoft.com/office/drawing/2014/main" val="1987390746"/>
                    </a:ext>
                  </a:extLst>
                </a:gridCol>
                <a:gridCol w="1140378">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4">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63649">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0.279</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0.227</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0.218</a:t>
                      </a:r>
                    </a:p>
                  </a:txBody>
                  <a:tcPr marL="9525" marR="9525" marT="9525" marB="0" anchor="b">
                    <a:solidFill>
                      <a:schemeClr val="accent2"/>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-0.162</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0.731</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1.322</a:t>
                      </a:r>
                    </a:p>
                  </a:txBody>
                  <a:tcPr marL="9525" marR="9525" marT="9525" marB="0" anchor="b">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0.849</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2.078</a:t>
                      </a:r>
                    </a:p>
                  </a:txBody>
                  <a:tcPr marL="9525" marR="9525" marT="9525" marB="0" anchor="b">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71" name="Table 70"/>
          <p:cNvGraphicFramePr>
            <a:graphicFrameLocks noGrp="1"/>
          </p:cNvGraphicFramePr>
          <p:nvPr>
            <p:extLst>
              <p:ext uri="{D42A27DB-BD31-4B8C-83A1-F6EECF244321}">
                <p14:modId xmlns:p14="http://schemas.microsoft.com/office/powerpoint/2010/main" val="2604498425"/>
              </p:ext>
            </p:extLst>
          </p:nvPr>
        </p:nvGraphicFramePr>
        <p:xfrm>
          <a:off x="3127362" y="2565400"/>
          <a:ext cx="8202385" cy="256873"/>
        </p:xfrm>
        <a:graphic>
          <a:graphicData uri="http://schemas.openxmlformats.org/drawingml/2006/table">
            <a:tbl>
              <a:tblPr firstRow="1" firstCol="1" bandRow="1">
                <a:tableStyleId>{8A107856-5554-42FB-B03E-39F5DBC370BA}</a:tableStyleId>
              </a:tblPr>
              <a:tblGrid>
                <a:gridCol w="1137660">
                  <a:extLst>
                    <a:ext uri="{9D8B030D-6E8A-4147-A177-3AD203B41FA5}">
                      <a16:colId xmlns:a16="http://schemas.microsoft.com/office/drawing/2014/main" val="1987390746"/>
                    </a:ext>
                  </a:extLst>
                </a:gridCol>
                <a:gridCol w="1145748">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6873">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0.461</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0.218</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0.0348</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0.038</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0.899</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1.587</a:t>
                      </a:r>
                    </a:p>
                  </a:txBody>
                  <a:tcPr marL="9525" marR="9525" marT="9525" marB="0" anchor="b">
                    <a:solidFill>
                      <a:srgbClr val="00B05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1.038</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2.459</a:t>
                      </a:r>
                    </a:p>
                  </a:txBody>
                  <a:tcPr marL="9525" marR="9525" marT="9525" marB="0" anchor="b">
                    <a:solidFill>
                      <a:schemeClr val="bg1">
                        <a:lumMod val="65000"/>
                      </a:schemeClr>
                    </a:solidFill>
                  </a:tcPr>
                </a:tc>
                <a:extLst>
                  <a:ext uri="{0D108BD9-81ED-4DB2-BD59-A6C34878D82A}">
                    <a16:rowId xmlns:a16="http://schemas.microsoft.com/office/drawing/2014/main" val="4158824726"/>
                  </a:ext>
                </a:extLst>
              </a:tr>
            </a:tbl>
          </a:graphicData>
        </a:graphic>
      </p:graphicFrame>
      <p:graphicFrame>
        <p:nvGraphicFramePr>
          <p:cNvPr id="73" name="Table 72"/>
          <p:cNvGraphicFramePr>
            <a:graphicFrameLocks noGrp="1"/>
          </p:cNvGraphicFramePr>
          <p:nvPr>
            <p:extLst>
              <p:ext uri="{D42A27DB-BD31-4B8C-83A1-F6EECF244321}">
                <p14:modId xmlns:p14="http://schemas.microsoft.com/office/powerpoint/2010/main" val="2111957045"/>
              </p:ext>
            </p:extLst>
          </p:nvPr>
        </p:nvGraphicFramePr>
        <p:xfrm>
          <a:off x="3127361" y="2859360"/>
          <a:ext cx="8202386" cy="256370"/>
        </p:xfrm>
        <a:graphic>
          <a:graphicData uri="http://schemas.openxmlformats.org/drawingml/2006/table">
            <a:tbl>
              <a:tblPr firstRow="1" firstCol="1" bandRow="1">
                <a:tableStyleId>{8A107856-5554-42FB-B03E-39F5DBC370BA}</a:tableStyleId>
              </a:tblPr>
              <a:tblGrid>
                <a:gridCol w="1142862">
                  <a:extLst>
                    <a:ext uri="{9D8B030D-6E8A-4147-A177-3AD203B41FA5}">
                      <a16:colId xmlns:a16="http://schemas.microsoft.com/office/drawing/2014/main" val="1987390746"/>
                    </a:ext>
                  </a:extLst>
                </a:gridCol>
                <a:gridCol w="1140547">
                  <a:extLst>
                    <a:ext uri="{9D8B030D-6E8A-4147-A177-3AD203B41FA5}">
                      <a16:colId xmlns:a16="http://schemas.microsoft.com/office/drawing/2014/main" val="3868069558"/>
                    </a:ext>
                  </a:extLst>
                </a:gridCol>
                <a:gridCol w="1024741">
                  <a:extLst>
                    <a:ext uri="{9D8B030D-6E8A-4147-A177-3AD203B41FA5}">
                      <a16:colId xmlns:a16="http://schemas.microsoft.com/office/drawing/2014/main" val="2284329776"/>
                    </a:ext>
                  </a:extLst>
                </a:gridCol>
                <a:gridCol w="1220013">
                  <a:extLst>
                    <a:ext uri="{9D8B030D-6E8A-4147-A177-3AD203B41FA5}">
                      <a16:colId xmlns:a16="http://schemas.microsoft.com/office/drawing/2014/main" val="3903517678"/>
                    </a:ext>
                  </a:extLst>
                </a:gridCol>
                <a:gridCol w="1000126">
                  <a:extLst>
                    <a:ext uri="{9D8B030D-6E8A-4147-A177-3AD203B41FA5}">
                      <a16:colId xmlns:a16="http://schemas.microsoft.com/office/drawing/2014/main" val="2571727430"/>
                    </a:ext>
                  </a:extLst>
                </a:gridCol>
                <a:gridCol w="829893">
                  <a:extLst>
                    <a:ext uri="{9D8B030D-6E8A-4147-A177-3AD203B41FA5}">
                      <a16:colId xmlns:a16="http://schemas.microsoft.com/office/drawing/2014/main" val="1507816130"/>
                    </a:ext>
                  </a:extLst>
                </a:gridCol>
                <a:gridCol w="1021405">
                  <a:extLst>
                    <a:ext uri="{9D8B030D-6E8A-4147-A177-3AD203B41FA5}">
                      <a16:colId xmlns:a16="http://schemas.microsoft.com/office/drawing/2014/main" val="1577050696"/>
                    </a:ext>
                  </a:extLst>
                </a:gridCol>
                <a:gridCol w="822799">
                  <a:extLst>
                    <a:ext uri="{9D8B030D-6E8A-4147-A177-3AD203B41FA5}">
                      <a16:colId xmlns:a16="http://schemas.microsoft.com/office/drawing/2014/main" val="3112722521"/>
                    </a:ext>
                  </a:extLst>
                </a:gridCol>
              </a:tblGrid>
              <a:tr h="256370">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-0.435</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0.273</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0.111</a:t>
                      </a:r>
                    </a:p>
                  </a:txBody>
                  <a:tcPr marL="9525" marR="9525" marT="9525" marB="0" anchor="b">
                    <a:solidFill>
                      <a:schemeClr val="accent2"/>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-0.985</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0.093</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0.646</a:t>
                      </a:r>
                    </a:p>
                  </a:txBody>
                  <a:tcPr marL="9525" marR="9525" marT="9525" marB="0" anchor="b">
                    <a:solidFill>
                      <a:srgbClr val="FF0000"/>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0.373</a:t>
                      </a:r>
                    </a:p>
                  </a:txBody>
                  <a:tcPr marL="9525" marR="9525" marT="9525" marB="0" anchor="b">
                    <a:solidFill>
                      <a:schemeClr val="bg1">
                        <a:lumMod val="65000"/>
                      </a:schemeClr>
                    </a:solidFill>
                  </a:tcPr>
                </a:tc>
                <a:tc>
                  <a:txBody>
                    <a:bodyPr/>
                    <a:lstStyle/>
                    <a:p>
                      <a:pPr marL="0" algn="ctr" defTabSz="914400" rtl="0" eaLnBrk="1" fontAlgn="ctr" latinLnBrk="0" hangingPunct="1"/>
                      <a:r>
                        <a:rPr lang="en-US" sz="1300" b="1" i="0" u="none" strike="noStrike" kern="1200" dirty="0">
                          <a:solidFill>
                            <a:schemeClr val="tx1"/>
                          </a:solidFill>
                          <a:effectLst/>
                          <a:latin typeface="Maiandra GD" panose="020E0502030308020204" pitchFamily="34" charset="0"/>
                          <a:ea typeface="+mn-ea"/>
                          <a:cs typeface="+mn-cs"/>
                        </a:rPr>
                        <a:t>1.097</a:t>
                      </a:r>
                    </a:p>
                  </a:txBody>
                  <a:tcPr marL="9525" marR="9525" marT="9525" marB="0" anchor="b">
                    <a:solidFill>
                      <a:schemeClr val="bg1">
                        <a:lumMod val="65000"/>
                      </a:schemeClr>
                    </a:solidFill>
                  </a:tcPr>
                </a:tc>
                <a:extLst>
                  <a:ext uri="{0D108BD9-81ED-4DB2-BD59-A6C34878D82A}">
                    <a16:rowId xmlns:a16="http://schemas.microsoft.com/office/drawing/2014/main" val="4158824726"/>
                  </a:ext>
                </a:extLst>
              </a:tr>
            </a:tbl>
          </a:graphicData>
        </a:graphic>
      </p:graphicFrame>
      <p:grpSp>
        <p:nvGrpSpPr>
          <p:cNvPr id="21" name="Group 20"/>
          <p:cNvGrpSpPr/>
          <p:nvPr/>
        </p:nvGrpSpPr>
        <p:grpSpPr>
          <a:xfrm>
            <a:off x="23502" y="-349333"/>
            <a:ext cx="608676" cy="826229"/>
            <a:chOff x="567057" y="867819"/>
            <a:chExt cx="1083213" cy="2000033"/>
          </a:xfrm>
        </p:grpSpPr>
        <p:sp>
          <p:nvSpPr>
            <p:cNvPr id="22" name="Oval 21"/>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7"/>
            <p:cNvSpPr>
              <a:spLocks noChangeArrowheads="1"/>
            </p:cNvSpPr>
            <p:nvPr/>
          </p:nvSpPr>
          <p:spPr bwMode="auto">
            <a:xfrm>
              <a:off x="567057" y="867819"/>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3</a:t>
              </a:r>
            </a:p>
          </p:txBody>
        </p:sp>
      </p:grpSp>
      <p:sp>
        <p:nvSpPr>
          <p:cNvPr id="24" name="テキスト プレースホルダー 11"/>
          <p:cNvSpPr txBox="1">
            <a:spLocks/>
          </p:cNvSpPr>
          <p:nvPr/>
        </p:nvSpPr>
        <p:spPr>
          <a:xfrm rot="5400000">
            <a:off x="9731407" y="-234915"/>
            <a:ext cx="455311" cy="988791"/>
          </a:xfrm>
          <a:prstGeom prst="rect">
            <a:avLst/>
          </a:prstGeom>
          <a:gradFill>
            <a:gsLst>
              <a:gs pos="30000">
                <a:srgbClr val="262626"/>
              </a:gs>
              <a:gs pos="96000">
                <a:srgbClr val="FF541C"/>
              </a:gs>
              <a:gs pos="100000">
                <a:srgbClr val="FF541C"/>
              </a:gs>
              <a:gs pos="100000">
                <a:srgbClr val="02B8AD"/>
              </a:gs>
            </a:gsLst>
            <a:lin ang="0" scaled="1"/>
          </a:gradFill>
        </p:spPr>
        <p:txBody>
          <a:bodyPr vert="vert270"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lgn="ctr">
              <a:spcBef>
                <a:spcPts val="0"/>
              </a:spcBef>
            </a:pPr>
            <a:r>
              <a:rPr kumimoji="1" lang="en-US" altLang="ja-JP" sz="1200" b="1" dirty="0" err="1">
                <a:solidFill>
                  <a:schemeClr val="bg1"/>
                </a:solidFill>
                <a:latin typeface="Maiandra GD" panose="020E0502030308020204" pitchFamily="34" charset="0"/>
              </a:rPr>
              <a:t>conf.Low</a:t>
            </a:r>
            <a:endParaRPr kumimoji="1" lang="en-US" altLang="ja-JP" sz="1200" b="1" dirty="0">
              <a:solidFill>
                <a:schemeClr val="bg1"/>
              </a:solidFill>
              <a:latin typeface="Maiandra GD" panose="020E0502030308020204" pitchFamily="34" charset="0"/>
            </a:endParaRPr>
          </a:p>
          <a:p>
            <a:pPr lvl="0" algn="ctr">
              <a:spcBef>
                <a:spcPts val="0"/>
              </a:spcBef>
            </a:pPr>
            <a:r>
              <a:rPr kumimoji="1" lang="en-US" altLang="ja-JP" sz="1200" b="1" dirty="0" err="1">
                <a:solidFill>
                  <a:schemeClr val="bg1"/>
                </a:solidFill>
                <a:latin typeface="Maiandra GD" panose="020E0502030308020204" pitchFamily="34" charset="0"/>
              </a:rPr>
              <a:t>Exp</a:t>
            </a:r>
            <a:endParaRPr kumimoji="1" lang="en-US" altLang="ja-JP" sz="1200" b="1" dirty="0">
              <a:solidFill>
                <a:schemeClr val="bg1"/>
              </a:solidFill>
              <a:latin typeface="Maiandra GD" panose="020E0502030308020204" pitchFamily="34" charset="0"/>
            </a:endParaRPr>
          </a:p>
        </p:txBody>
      </p:sp>
      <p:sp>
        <p:nvSpPr>
          <p:cNvPr id="25" name="テキスト プレースホルダー 11"/>
          <p:cNvSpPr txBox="1">
            <a:spLocks/>
          </p:cNvSpPr>
          <p:nvPr/>
        </p:nvSpPr>
        <p:spPr>
          <a:xfrm rot="5400000">
            <a:off x="10652598" y="-188976"/>
            <a:ext cx="455311" cy="898985"/>
          </a:xfrm>
          <a:prstGeom prst="rect">
            <a:avLst/>
          </a:prstGeom>
          <a:gradFill>
            <a:gsLst>
              <a:gs pos="30000">
                <a:srgbClr val="262626"/>
              </a:gs>
              <a:gs pos="96000">
                <a:srgbClr val="FF541C"/>
              </a:gs>
              <a:gs pos="100000">
                <a:srgbClr val="FF541C"/>
              </a:gs>
              <a:gs pos="100000">
                <a:srgbClr val="02B8AD"/>
              </a:gs>
            </a:gsLst>
            <a:lin ang="0" scaled="1"/>
          </a:gradFill>
        </p:spPr>
        <p:txBody>
          <a:bodyPr vert="vert270"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lgn="ctr">
              <a:spcBef>
                <a:spcPts val="0"/>
              </a:spcBef>
            </a:pPr>
            <a:r>
              <a:rPr kumimoji="1" lang="en-US" altLang="ja-JP" sz="1200" b="1" dirty="0" err="1">
                <a:solidFill>
                  <a:schemeClr val="bg1"/>
                </a:solidFill>
                <a:latin typeface="Maiandra GD" panose="020E0502030308020204" pitchFamily="34" charset="0"/>
              </a:rPr>
              <a:t>conf.High</a:t>
            </a:r>
            <a:endParaRPr kumimoji="1" lang="en-US" altLang="ja-JP" sz="1200" b="1" dirty="0">
              <a:solidFill>
                <a:schemeClr val="bg1"/>
              </a:solidFill>
              <a:latin typeface="Maiandra GD" panose="020E0502030308020204" pitchFamily="34" charset="0"/>
            </a:endParaRPr>
          </a:p>
          <a:p>
            <a:pPr lvl="0" algn="ctr">
              <a:spcBef>
                <a:spcPts val="0"/>
              </a:spcBef>
            </a:pPr>
            <a:r>
              <a:rPr kumimoji="1" lang="en-US" altLang="ja-JP" sz="1400" b="1" dirty="0" err="1">
                <a:solidFill>
                  <a:schemeClr val="bg1"/>
                </a:solidFill>
                <a:latin typeface="Maiandra GD" panose="020E0502030308020204" pitchFamily="34" charset="0"/>
              </a:rPr>
              <a:t>Exp</a:t>
            </a:r>
            <a:endParaRPr kumimoji="1" lang="en-US" altLang="ja-JP" sz="1400" b="1" dirty="0">
              <a:solidFill>
                <a:schemeClr val="bg1"/>
              </a:solidFill>
              <a:latin typeface="Maiandra GD" panose="020E0502030308020204" pitchFamily="34" charset="0"/>
            </a:endParaRPr>
          </a:p>
        </p:txBody>
      </p:sp>
      <p:sp>
        <p:nvSpPr>
          <p:cNvPr id="2" name="Rectangle 1"/>
          <p:cNvSpPr/>
          <p:nvPr/>
        </p:nvSpPr>
        <p:spPr>
          <a:xfrm>
            <a:off x="10430761" y="3152817"/>
            <a:ext cx="898985" cy="3597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テキスト プレースホルダー 11"/>
          <p:cNvSpPr txBox="1">
            <a:spLocks/>
          </p:cNvSpPr>
          <p:nvPr/>
        </p:nvSpPr>
        <p:spPr>
          <a:xfrm>
            <a:off x="0" y="3152816"/>
            <a:ext cx="3119740" cy="3597939"/>
          </a:xfrm>
          <a:prstGeom prst="rect">
            <a:avLst/>
          </a:prstGeom>
          <a:gradFill>
            <a:gsLst>
              <a:gs pos="84054">
                <a:srgbClr val="D84C1E"/>
              </a:gs>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lgn="ctr"/>
            <a:r>
              <a:rPr kumimoji="1" lang="en-US" altLang="ja-JP" sz="2400" b="1" dirty="0">
                <a:solidFill>
                  <a:schemeClr val="bg1"/>
                </a:solidFill>
                <a:latin typeface="Maiandra GD" panose="020E0502030308020204" pitchFamily="34" charset="0"/>
              </a:rPr>
              <a:t>Temporal variations in crime occurrence: </a:t>
            </a:r>
            <a:r>
              <a:rPr kumimoji="1" lang="en-US" altLang="ja-JP" sz="2400" b="1" dirty="0">
                <a:solidFill>
                  <a:srgbClr val="FFC000"/>
                </a:solidFill>
                <a:latin typeface="Maiandra GD" panose="020E0502030308020204" pitchFamily="34" charset="0"/>
              </a:rPr>
              <a:t>Tartu Municipality </a:t>
            </a:r>
          </a:p>
        </p:txBody>
      </p:sp>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t="15384" b="1828"/>
          <a:stretch/>
        </p:blipFill>
        <p:spPr>
          <a:xfrm>
            <a:off x="3131932" y="3152815"/>
            <a:ext cx="7854544" cy="3597939"/>
          </a:xfrm>
          <a:prstGeom prst="rect">
            <a:avLst/>
          </a:prstGeom>
        </p:spPr>
      </p:pic>
      <p:sp>
        <p:nvSpPr>
          <p:cNvPr id="35" name="テキスト プレースホルダー 11"/>
          <p:cNvSpPr txBox="1">
            <a:spLocks/>
          </p:cNvSpPr>
          <p:nvPr/>
        </p:nvSpPr>
        <p:spPr>
          <a:xfrm>
            <a:off x="1267" y="487137"/>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Intercept</a:t>
            </a:r>
          </a:p>
        </p:txBody>
      </p:sp>
      <p:sp>
        <p:nvSpPr>
          <p:cNvPr id="37" name="テキスト プレースホルダー 11"/>
          <p:cNvSpPr txBox="1">
            <a:spLocks/>
          </p:cNvSpPr>
          <p:nvPr/>
        </p:nvSpPr>
        <p:spPr>
          <a:xfrm>
            <a:off x="1266" y="788928"/>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Year</a:t>
            </a:r>
          </a:p>
        </p:txBody>
      </p:sp>
      <p:sp>
        <p:nvSpPr>
          <p:cNvPr id="39" name="テキスト プレースホルダー 11"/>
          <p:cNvSpPr txBox="1">
            <a:spLocks/>
          </p:cNvSpPr>
          <p:nvPr/>
        </p:nvSpPr>
        <p:spPr>
          <a:xfrm>
            <a:off x="1" y="1079160"/>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Winter) Fall</a:t>
            </a:r>
          </a:p>
        </p:txBody>
      </p:sp>
      <p:sp>
        <p:nvSpPr>
          <p:cNvPr id="41" name="テキスト プレースホルダー 11"/>
          <p:cNvSpPr txBox="1">
            <a:spLocks/>
          </p:cNvSpPr>
          <p:nvPr/>
        </p:nvSpPr>
        <p:spPr>
          <a:xfrm>
            <a:off x="1" y="1377569"/>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Winter) Spring</a:t>
            </a:r>
          </a:p>
        </p:txBody>
      </p:sp>
      <p:sp>
        <p:nvSpPr>
          <p:cNvPr id="42" name="テキスト プレースホルダー 11"/>
          <p:cNvSpPr txBox="1">
            <a:spLocks/>
          </p:cNvSpPr>
          <p:nvPr/>
        </p:nvSpPr>
        <p:spPr>
          <a:xfrm>
            <a:off x="1267" y="1659895"/>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Winter) Summer</a:t>
            </a:r>
          </a:p>
        </p:txBody>
      </p:sp>
      <p:sp>
        <p:nvSpPr>
          <p:cNvPr id="43" name="テキスト プレースホルダー 11"/>
          <p:cNvSpPr txBox="1">
            <a:spLocks/>
          </p:cNvSpPr>
          <p:nvPr/>
        </p:nvSpPr>
        <p:spPr>
          <a:xfrm>
            <a:off x="1266" y="1961688"/>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Weekday) Weekend</a:t>
            </a:r>
          </a:p>
        </p:txBody>
      </p:sp>
      <p:sp>
        <p:nvSpPr>
          <p:cNvPr id="44" name="テキスト プレースホルダー 11"/>
          <p:cNvSpPr txBox="1">
            <a:spLocks/>
          </p:cNvSpPr>
          <p:nvPr/>
        </p:nvSpPr>
        <p:spPr>
          <a:xfrm>
            <a:off x="1" y="2261446"/>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Night) Day</a:t>
            </a:r>
          </a:p>
        </p:txBody>
      </p:sp>
      <p:sp>
        <p:nvSpPr>
          <p:cNvPr id="45" name="テキスト プレースホルダー 11"/>
          <p:cNvSpPr txBox="1">
            <a:spLocks/>
          </p:cNvSpPr>
          <p:nvPr/>
        </p:nvSpPr>
        <p:spPr>
          <a:xfrm>
            <a:off x="1" y="2559857"/>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Night) Evening</a:t>
            </a:r>
          </a:p>
        </p:txBody>
      </p:sp>
      <p:sp>
        <p:nvSpPr>
          <p:cNvPr id="46" name="テキスト プレースホルダー 11"/>
          <p:cNvSpPr txBox="1">
            <a:spLocks/>
          </p:cNvSpPr>
          <p:nvPr/>
        </p:nvSpPr>
        <p:spPr>
          <a:xfrm>
            <a:off x="1" y="2854598"/>
            <a:ext cx="3119740" cy="265570"/>
          </a:xfrm>
          <a:prstGeom prst="rect">
            <a:avLst/>
          </a:prstGeom>
          <a:gradFill>
            <a:gsLst>
              <a:gs pos="30000">
                <a:srgbClr val="262626"/>
              </a:gs>
              <a:gs pos="96000">
                <a:srgbClr val="FF541C"/>
              </a:gs>
              <a:gs pos="100000">
                <a:srgbClr val="FF541C"/>
              </a:gs>
              <a:gs pos="100000">
                <a:srgbClr val="02B8AD"/>
              </a:gs>
            </a:gsLst>
            <a:lin ang="0" scaled="1"/>
          </a:gradFill>
        </p:spPr>
        <p:txBody>
          <a:bodyPr vert="horz" lIns="163275" tIns="81638" rIns="163275" bIns="81638" rtlCol="0" anchor="ctr">
            <a:noAutofit/>
          </a:bodyPr>
          <a:lstStyle>
            <a:lvl1pPr marL="0" indent="0" algn="r" defTabSz="1632753" rtl="0" eaLnBrk="1" latinLnBrk="0" hangingPunct="1">
              <a:spcBef>
                <a:spcPct val="20000"/>
              </a:spcBef>
              <a:buFontTx/>
              <a:buNone/>
              <a:defRPr sz="3200" kern="1200" baseline="0">
                <a:solidFill>
                  <a:schemeClr val="bg1">
                    <a:lumMod val="95000"/>
                  </a:schemeClr>
                </a:solidFill>
                <a:latin typeface="+mj-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lvl="0"/>
            <a:r>
              <a:rPr kumimoji="1" lang="en-US" altLang="ja-JP" sz="1600" b="1" dirty="0">
                <a:solidFill>
                  <a:schemeClr val="bg1"/>
                </a:solidFill>
                <a:latin typeface="Maiandra GD" panose="020E0502030308020204" pitchFamily="34" charset="0"/>
              </a:rPr>
              <a:t>(ref = Night) Morning</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3835" y="4756698"/>
            <a:ext cx="445911" cy="390172"/>
          </a:xfrm>
          <a:prstGeom prst="rect">
            <a:avLst/>
          </a:prstGeom>
        </p:spPr>
      </p:pic>
    </p:spTree>
    <p:extLst>
      <p:ext uri="{BB962C8B-B14F-4D97-AF65-F5344CB8AC3E}">
        <p14:creationId xmlns:p14="http://schemas.microsoft.com/office/powerpoint/2010/main" val="2855280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4F4F4"/>
              </a:solidFill>
              <a:effectLst/>
              <a:uLnTx/>
              <a:uFillTx/>
              <a:latin typeface="Calibri" panose="020F0502020204030204"/>
              <a:ea typeface="+mn-ea"/>
              <a:cs typeface="+mn-cs"/>
            </a:endParaRPr>
          </a:p>
        </p:txBody>
      </p:sp>
      <p:sp>
        <p:nvSpPr>
          <p:cNvPr id="4" name="Oval 3"/>
          <p:cNvSpPr/>
          <p:nvPr/>
        </p:nvSpPr>
        <p:spPr>
          <a:xfrm>
            <a:off x="3169920" y="502920"/>
            <a:ext cx="5852160" cy="5852160"/>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4F4F4"/>
              </a:solidFill>
              <a:effectLst/>
              <a:uLnTx/>
              <a:uFillTx/>
              <a:latin typeface="Calibri" panose="020F0502020204030204"/>
              <a:ea typeface="+mn-ea"/>
              <a:cs typeface="+mn-cs"/>
            </a:endParaRPr>
          </a:p>
        </p:txBody>
      </p:sp>
      <p:sp>
        <p:nvSpPr>
          <p:cNvPr id="7" name="Rectangle 6"/>
          <p:cNvSpPr/>
          <p:nvPr/>
        </p:nvSpPr>
        <p:spPr>
          <a:xfrm>
            <a:off x="1453376" y="2788915"/>
            <a:ext cx="9285248" cy="923330"/>
          </a:xfrm>
          <a:prstGeom prst="rect">
            <a:avLst/>
          </a:prstGeom>
        </p:spPr>
        <p:txBody>
          <a:bodyPr wrap="square">
            <a:spAutoFit/>
          </a:bodyPr>
          <a:lstStyle/>
          <a:p>
            <a:pPr algn="ctr"/>
            <a:r>
              <a:rPr lang="en-US" sz="5400" b="1" dirty="0">
                <a:solidFill>
                  <a:srgbClr val="FFC000"/>
                </a:solidFill>
                <a:latin typeface="Lithos Pro Regular" panose="04020505030E02020A04" pitchFamily="82" charset="0"/>
              </a:rPr>
              <a:t>Thank you !</a:t>
            </a:r>
          </a:p>
        </p:txBody>
      </p:sp>
    </p:spTree>
    <p:extLst>
      <p:ext uri="{BB962C8B-B14F-4D97-AF65-F5344CB8AC3E}">
        <p14:creationId xmlns:p14="http://schemas.microsoft.com/office/powerpoint/2010/main" val="3230655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50000"/>
              </a:lnSpc>
              <a:spcBef>
                <a:spcPts val="0"/>
              </a:spcBef>
              <a:spcAft>
                <a:spcPts val="0"/>
              </a:spcAft>
              <a:buClrTx/>
              <a:buSzTx/>
              <a:buFontTx/>
              <a:buNone/>
              <a:tabLst/>
              <a:defRPr/>
            </a:pPr>
            <a:endParaRPr kumimoji="0" lang="et-EE" sz="2400" b="0" i="0" u="none" strike="noStrike" kern="1200" cap="none" spc="0" normalizeH="0" baseline="0" noProof="0" dirty="0">
              <a:ln>
                <a:noFill/>
              </a:ln>
              <a:solidFill>
                <a:srgbClr val="F4F4F4"/>
              </a:solidFill>
              <a:effectLst/>
              <a:uLnTx/>
              <a:uFillTx/>
              <a:latin typeface="Calibri" panose="020F0502020204030204"/>
              <a:ea typeface="+mn-ea"/>
              <a:cs typeface="+mn-cs"/>
              <a:hlinkClick r:id="" action="ppaction://noaction"/>
            </a:endParaRPr>
          </a:p>
          <a:p>
            <a:pPr marL="0" marR="0" lvl="0" indent="0" algn="ctr" defTabSz="914377" rtl="0" eaLnBrk="1" fontAlgn="auto" latinLnBrk="0" hangingPunct="1">
              <a:lnSpc>
                <a:spcPct val="150000"/>
              </a:lnSpc>
              <a:spcBef>
                <a:spcPts val="0"/>
              </a:spcBef>
              <a:spcAft>
                <a:spcPts val="0"/>
              </a:spcAft>
              <a:buClrTx/>
              <a:buSzTx/>
              <a:buFontTx/>
              <a:buNone/>
              <a:tabLst/>
              <a:defRPr/>
            </a:pPr>
            <a:endParaRPr kumimoji="0" lang="et-EE" sz="2400" b="0" i="0" u="none" strike="noStrike" kern="1200" cap="none" spc="0" normalizeH="0" baseline="0" noProof="0" dirty="0">
              <a:ln>
                <a:noFill/>
              </a:ln>
              <a:solidFill>
                <a:srgbClr val="F4F4F4"/>
              </a:solidFill>
              <a:effectLst/>
              <a:uLnTx/>
              <a:uFillTx/>
              <a:latin typeface="Calibri" panose="020F0502020204030204"/>
              <a:ea typeface="+mn-ea"/>
              <a:cs typeface="+mn-cs"/>
              <a:hlinkClick r:id="" action="ppaction://noaction"/>
            </a:endParaRPr>
          </a:p>
          <a:p>
            <a:pPr marL="0" marR="0" lvl="0" indent="0" algn="ctr" defTabSz="914377" rtl="0" eaLnBrk="1" fontAlgn="auto" latinLnBrk="0" hangingPunct="1">
              <a:lnSpc>
                <a:spcPct val="150000"/>
              </a:lnSpc>
              <a:spcBef>
                <a:spcPts val="0"/>
              </a:spcBef>
              <a:spcAft>
                <a:spcPts val="0"/>
              </a:spcAft>
              <a:buClrTx/>
              <a:buSzTx/>
              <a:buFontTx/>
              <a:buNone/>
              <a:tabLst/>
              <a:defRPr/>
            </a:pPr>
            <a:endParaRPr kumimoji="0" lang="et-EE" sz="2400" b="0" i="0" u="none" strike="noStrike" kern="1200" cap="none" spc="0" normalizeH="0" baseline="0" noProof="0" dirty="0">
              <a:ln>
                <a:noFill/>
              </a:ln>
              <a:solidFill>
                <a:srgbClr val="F4F4F4"/>
              </a:solidFill>
              <a:effectLst/>
              <a:uLnTx/>
              <a:uFillTx/>
              <a:latin typeface="Calibri" panose="020F0502020204030204"/>
              <a:ea typeface="+mn-ea"/>
              <a:cs typeface="+mn-cs"/>
              <a:hlinkClick r:id="rId4"/>
            </a:endParaRPr>
          </a:p>
          <a:p>
            <a:pPr marL="0" marR="0" lvl="0" indent="0" algn="ctr" defTabSz="914377" rtl="0" eaLnBrk="1" fontAlgn="auto" latinLnBrk="0" hangingPunct="1">
              <a:lnSpc>
                <a:spcPct val="150000"/>
              </a:lnSpc>
              <a:spcBef>
                <a:spcPts val="0"/>
              </a:spcBef>
              <a:spcAft>
                <a:spcPts val="0"/>
              </a:spcAft>
              <a:buClrTx/>
              <a:buSzTx/>
              <a:buFontTx/>
              <a:buNone/>
              <a:tabLst/>
              <a:defRPr/>
            </a:pPr>
            <a:endParaRPr kumimoji="0" lang="et-EE" sz="2400" b="0" i="0" u="none" strike="noStrike" kern="1200" cap="none" spc="0" normalizeH="0" baseline="0" noProof="0" dirty="0">
              <a:ln>
                <a:noFill/>
              </a:ln>
              <a:solidFill>
                <a:srgbClr val="F4F4F4"/>
              </a:solidFill>
              <a:effectLst/>
              <a:uLnTx/>
              <a:uFillTx/>
              <a:latin typeface="Calibri" panose="020F0502020204030204"/>
              <a:ea typeface="+mn-ea"/>
              <a:cs typeface="+mn-cs"/>
            </a:endParaRPr>
          </a:p>
          <a:p>
            <a:pPr marL="0" marR="0" lvl="0" indent="0" algn="ctr" defTabSz="914377" rtl="0" eaLnBrk="1" fontAlgn="auto" latinLnBrk="0" hangingPunct="1">
              <a:lnSpc>
                <a:spcPct val="150000"/>
              </a:lnSpc>
              <a:spcBef>
                <a:spcPts val="0"/>
              </a:spcBef>
              <a:spcAft>
                <a:spcPts val="0"/>
              </a:spcAft>
              <a:buClrTx/>
              <a:buSzTx/>
              <a:buFontTx/>
              <a:buNone/>
              <a:tabLst/>
              <a:defRPr/>
            </a:pPr>
            <a:endParaRPr kumimoji="0" lang="et-EE" sz="2400" b="0" i="0" u="none" strike="noStrike" kern="1200" cap="none" spc="0" normalizeH="0" baseline="0" noProof="0" dirty="0">
              <a:ln>
                <a:noFill/>
              </a:ln>
              <a:solidFill>
                <a:srgbClr val="F4F4F4"/>
              </a:solidFill>
              <a:effectLst/>
              <a:uLnTx/>
              <a:uFillTx/>
              <a:latin typeface="Calibri" panose="020F0502020204030204"/>
              <a:ea typeface="+mn-ea"/>
              <a:cs typeface="+mn-cs"/>
            </a:endParaRPr>
          </a:p>
          <a:p>
            <a:pPr marL="0" marR="0" lvl="0" indent="0" algn="ctr" defTabSz="914377"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4F4F4"/>
              </a:solidFill>
              <a:effectLst/>
              <a:uLnTx/>
              <a:uFillTx/>
              <a:latin typeface="Calibri" panose="020F0502020204030204"/>
              <a:ea typeface="+mn-ea"/>
              <a:cs typeface="+mn-cs"/>
            </a:endParaRPr>
          </a:p>
        </p:txBody>
      </p:sp>
      <p:grpSp>
        <p:nvGrpSpPr>
          <p:cNvPr id="7" name="Group 6"/>
          <p:cNvGrpSpPr/>
          <p:nvPr/>
        </p:nvGrpSpPr>
        <p:grpSpPr>
          <a:xfrm>
            <a:off x="5236639" y="2773533"/>
            <a:ext cx="1083213" cy="1206469"/>
            <a:chOff x="567057" y="1661383"/>
            <a:chExt cx="1083213" cy="1206469"/>
          </a:xfrm>
        </p:grpSpPr>
        <p:sp>
          <p:nvSpPr>
            <p:cNvPr id="8" name="Oval 7"/>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7"/>
            <p:cNvSpPr>
              <a:spLocks noChangeArrowheads="1"/>
            </p:cNvSpPr>
            <p:nvPr/>
          </p:nvSpPr>
          <p:spPr bwMode="auto">
            <a:xfrm>
              <a:off x="567057" y="1661383"/>
              <a:ext cx="1083213" cy="9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t-EE" sz="4400" b="1" i="0" u="none" strike="noStrike" kern="0" cap="none" spc="0" normalizeH="0" baseline="0" noProof="0" dirty="0">
                  <a:ln>
                    <a:noFill/>
                  </a:ln>
                  <a:solidFill>
                    <a:prstClr val="black">
                      <a:lumMod val="95000"/>
                      <a:lumOff val="5000"/>
                    </a:prstClr>
                  </a:solidFill>
                  <a:effectLst/>
                  <a:uLnTx/>
                  <a:uFillTx/>
                  <a:latin typeface="Maiandra GD" panose="020E0502030308020204" pitchFamily="34" charset="0"/>
                </a:rPr>
                <a:t>2</a:t>
              </a:r>
              <a:endParaRPr kumimoji="0" lang="en-US" sz="4400" b="1" i="0" u="none" strike="noStrike" kern="0" cap="none" spc="0" normalizeH="0" baseline="0" noProof="0" dirty="0">
                <a:ln>
                  <a:noFill/>
                </a:ln>
                <a:solidFill>
                  <a:prstClr val="black">
                    <a:lumMod val="95000"/>
                    <a:lumOff val="5000"/>
                  </a:prstClr>
                </a:solidFill>
                <a:effectLst/>
                <a:uLnTx/>
                <a:uFillTx/>
                <a:latin typeface="Maiandra GD" panose="020E0502030308020204" pitchFamily="34" charset="0"/>
              </a:endParaRPr>
            </a:p>
          </p:txBody>
        </p:sp>
      </p:grpSp>
      <p:sp>
        <p:nvSpPr>
          <p:cNvPr id="10" name="Rectangle 9"/>
          <p:cNvSpPr>
            <a:spLocks noChangeArrowheads="1"/>
          </p:cNvSpPr>
          <p:nvPr/>
        </p:nvSpPr>
        <p:spPr bwMode="auto">
          <a:xfrm>
            <a:off x="6460529" y="3278578"/>
            <a:ext cx="5549334"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lvl="0" algn="just" defTabSz="914377"/>
            <a:r>
              <a:rPr lang="en-US" sz="1700" dirty="0">
                <a:solidFill>
                  <a:schemeClr val="accent2"/>
                </a:solidFill>
                <a:latin typeface="Raleway" panose="020B0503030101060003" pitchFamily="34" charset="0"/>
              </a:rPr>
              <a:t>A </a:t>
            </a:r>
            <a:r>
              <a:rPr lang="en-US" sz="1700" dirty="0">
                <a:solidFill>
                  <a:schemeClr val="accent2"/>
                </a:solidFill>
                <a:latin typeface="Maiandra GD" panose="020E0502030308020204" pitchFamily="34" charset="0"/>
              </a:rPr>
              <a:t>sequence of operations are performed on the given set of data to extract the required information in an appropriate form or model, Most of the data processing is done by using </a:t>
            </a:r>
            <a:r>
              <a:rPr lang="en-US" sz="1700" dirty="0" err="1">
                <a:solidFill>
                  <a:schemeClr val="accent2"/>
                </a:solidFill>
                <a:latin typeface="Maiandra GD" panose="020E0502030308020204" pitchFamily="34" charset="0"/>
              </a:rPr>
              <a:t>RStudio</a:t>
            </a:r>
            <a:r>
              <a:rPr lang="en-US" sz="1700" dirty="0">
                <a:solidFill>
                  <a:schemeClr val="accent2"/>
                </a:solidFill>
                <a:latin typeface="Maiandra GD" panose="020E0502030308020204" pitchFamily="34" charset="0"/>
              </a:rPr>
              <a:t>, SPSS, Excel.</a:t>
            </a:r>
          </a:p>
        </p:txBody>
      </p:sp>
      <p:sp>
        <p:nvSpPr>
          <p:cNvPr id="11" name="Rectangle 7"/>
          <p:cNvSpPr>
            <a:spLocks noChangeArrowheads="1"/>
          </p:cNvSpPr>
          <p:nvPr/>
        </p:nvSpPr>
        <p:spPr bwMode="auto">
          <a:xfrm>
            <a:off x="6460529" y="2606010"/>
            <a:ext cx="5810493" cy="78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lvl="0" algn="just" defTabSz="914377">
              <a:lnSpc>
                <a:spcPct val="150000"/>
              </a:lnSpc>
            </a:pPr>
            <a:r>
              <a:rPr lang="en-US" sz="3400" b="1" dirty="0">
                <a:solidFill>
                  <a:schemeClr val="bg1">
                    <a:lumMod val="90000"/>
                  </a:schemeClr>
                </a:solidFill>
                <a:latin typeface="Maiandra GD" panose="020E0502030308020204" pitchFamily="34" charset="0"/>
              </a:rPr>
              <a:t>DATA PROCESSING </a:t>
            </a:r>
          </a:p>
        </p:txBody>
      </p:sp>
      <p:grpSp>
        <p:nvGrpSpPr>
          <p:cNvPr id="12" name="Group 11"/>
          <p:cNvGrpSpPr/>
          <p:nvPr/>
        </p:nvGrpSpPr>
        <p:grpSpPr>
          <a:xfrm>
            <a:off x="5247790" y="4918061"/>
            <a:ext cx="1083213" cy="1206469"/>
            <a:chOff x="567057" y="1661383"/>
            <a:chExt cx="1083213" cy="1206469"/>
          </a:xfrm>
        </p:grpSpPr>
        <p:sp>
          <p:nvSpPr>
            <p:cNvPr id="13" name="Oval 12"/>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7"/>
            <p:cNvSpPr>
              <a:spLocks noChangeArrowheads="1"/>
            </p:cNvSpPr>
            <p:nvPr/>
          </p:nvSpPr>
          <p:spPr bwMode="auto">
            <a:xfrm>
              <a:off x="567057" y="1661383"/>
              <a:ext cx="1083213" cy="98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t-EE" sz="4400" b="1" i="0" u="none" strike="noStrike" kern="0" cap="none" spc="0" normalizeH="0" baseline="0" noProof="0" dirty="0">
                  <a:ln>
                    <a:noFill/>
                  </a:ln>
                  <a:solidFill>
                    <a:prstClr val="black">
                      <a:lumMod val="95000"/>
                      <a:lumOff val="5000"/>
                    </a:prstClr>
                  </a:solidFill>
                  <a:effectLst/>
                  <a:uLnTx/>
                  <a:uFillTx/>
                  <a:latin typeface="Maiandra GD" panose="020E0502030308020204" pitchFamily="34" charset="0"/>
                </a:rPr>
                <a:t>3</a:t>
              </a:r>
              <a:endParaRPr kumimoji="0" lang="en-US" sz="4400" b="1" i="0" u="none" strike="noStrike" kern="0" cap="none" spc="0" normalizeH="0" baseline="0" noProof="0" dirty="0">
                <a:ln>
                  <a:noFill/>
                </a:ln>
                <a:solidFill>
                  <a:prstClr val="black">
                    <a:lumMod val="95000"/>
                    <a:lumOff val="5000"/>
                  </a:prstClr>
                </a:solidFill>
                <a:effectLst/>
                <a:uLnTx/>
                <a:uFillTx/>
                <a:latin typeface="Maiandra GD" panose="020E0502030308020204" pitchFamily="34" charset="0"/>
              </a:endParaRPr>
            </a:p>
          </p:txBody>
        </p:sp>
      </p:grpSp>
      <p:sp>
        <p:nvSpPr>
          <p:cNvPr id="15" name="Rectangle 7"/>
          <p:cNvSpPr>
            <a:spLocks noChangeArrowheads="1"/>
          </p:cNvSpPr>
          <p:nvPr/>
        </p:nvSpPr>
        <p:spPr bwMode="auto">
          <a:xfrm>
            <a:off x="6471680" y="5416140"/>
            <a:ext cx="5549334"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lvl="0" algn="just" defTabSz="914377"/>
            <a:r>
              <a:rPr lang="en-US" sz="1700" dirty="0">
                <a:solidFill>
                  <a:schemeClr val="accent2"/>
                </a:solidFill>
                <a:latin typeface="Maiandra GD" panose="020E0502030308020204" pitchFamily="34" charset="0"/>
              </a:rPr>
              <a:t>Creating  and interpreting Models to summarize understanding of how the mentioned variables relate to each other, to identify crime events trends and run crime scenarios in Tartu.</a:t>
            </a:r>
          </a:p>
        </p:txBody>
      </p:sp>
      <p:sp>
        <p:nvSpPr>
          <p:cNvPr id="16" name="Rectangle 7"/>
          <p:cNvSpPr>
            <a:spLocks noChangeArrowheads="1"/>
          </p:cNvSpPr>
          <p:nvPr/>
        </p:nvSpPr>
        <p:spPr bwMode="auto">
          <a:xfrm>
            <a:off x="6471680" y="4715674"/>
            <a:ext cx="5549334" cy="78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defTabSz="914377">
              <a:lnSpc>
                <a:spcPct val="150000"/>
              </a:lnSpc>
            </a:pPr>
            <a:r>
              <a:rPr lang="en-US" sz="3400" b="1" dirty="0">
                <a:solidFill>
                  <a:schemeClr val="bg1">
                    <a:lumMod val="90000"/>
                  </a:schemeClr>
                </a:solidFill>
                <a:latin typeface="Maiandra GD" panose="020E0502030308020204" pitchFamily="34" charset="0"/>
              </a:rPr>
              <a:t>STATISTICAL ANALYSIS</a:t>
            </a:r>
          </a:p>
        </p:txBody>
      </p:sp>
      <p:sp>
        <p:nvSpPr>
          <p:cNvPr id="22" name="Oval 21"/>
          <p:cNvSpPr/>
          <p:nvPr/>
        </p:nvSpPr>
        <p:spPr>
          <a:xfrm>
            <a:off x="345384" y="217773"/>
            <a:ext cx="4389120" cy="4389120"/>
          </a:xfrm>
          <a:prstGeom prst="ellipse">
            <a:avLst/>
          </a:prstGeom>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F4F4"/>
              </a:solidFill>
              <a:effectLst/>
              <a:uLnTx/>
              <a:uFillTx/>
              <a:latin typeface="Calibri" panose="020F0502020204030204"/>
              <a:ea typeface="+mn-ea"/>
              <a:cs typeface="+mn-cs"/>
            </a:endParaRPr>
          </a:p>
        </p:txBody>
      </p:sp>
      <p:sp>
        <p:nvSpPr>
          <p:cNvPr id="23" name="Rectangle 7"/>
          <p:cNvSpPr>
            <a:spLocks noChangeArrowheads="1"/>
          </p:cNvSpPr>
          <p:nvPr/>
        </p:nvSpPr>
        <p:spPr bwMode="auto">
          <a:xfrm>
            <a:off x="-550110" y="1836047"/>
            <a:ext cx="6180107" cy="82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377" rtl="0" eaLnBrk="1" fontAlgn="auto" latinLnBrk="0" hangingPunct="1">
              <a:lnSpc>
                <a:spcPct val="150000"/>
              </a:lnSpc>
              <a:spcBef>
                <a:spcPts val="0"/>
              </a:spcBef>
              <a:spcAft>
                <a:spcPts val="0"/>
              </a:spcAft>
              <a:buClrTx/>
              <a:buSzTx/>
              <a:buFontTx/>
              <a:buNone/>
              <a:tabLst/>
              <a:defRPr/>
            </a:pPr>
            <a:r>
              <a:rPr kumimoji="0" lang="et-EE" sz="3600" b="1" i="0" u="none" strike="noStrike" kern="1200" cap="none" spc="0" normalizeH="0" baseline="0" noProof="0" dirty="0">
                <a:ln>
                  <a:noFill/>
                </a:ln>
                <a:solidFill>
                  <a:srgbClr val="070707">
                    <a:lumMod val="95000"/>
                    <a:lumOff val="5000"/>
                  </a:srgbClr>
                </a:solidFill>
                <a:effectLst/>
                <a:uLnTx/>
                <a:uFillTx/>
                <a:latin typeface="Maiandra GD" panose="020E0502030308020204" pitchFamily="34" charset="0"/>
              </a:rPr>
              <a:t>OUTLINE</a:t>
            </a:r>
            <a:endParaRPr kumimoji="0" lang="en-US" sz="3600" b="1" i="0" u="none" strike="noStrike" kern="1200" cap="none" spc="0" normalizeH="0" baseline="0" noProof="0" dirty="0">
              <a:ln>
                <a:noFill/>
              </a:ln>
              <a:solidFill>
                <a:srgbClr val="070707">
                  <a:lumMod val="95000"/>
                  <a:lumOff val="5000"/>
                </a:srgbClr>
              </a:solidFill>
              <a:effectLst/>
              <a:uLnTx/>
              <a:uFillTx/>
              <a:latin typeface="Maiandra GD" panose="020E0502030308020204" pitchFamily="34" charset="0"/>
            </a:endParaRPr>
          </a:p>
        </p:txBody>
      </p:sp>
      <p:grpSp>
        <p:nvGrpSpPr>
          <p:cNvPr id="24" name="Group 23"/>
          <p:cNvGrpSpPr/>
          <p:nvPr/>
        </p:nvGrpSpPr>
        <p:grpSpPr>
          <a:xfrm>
            <a:off x="5247789" y="695920"/>
            <a:ext cx="1083213" cy="1206469"/>
            <a:chOff x="567057" y="1661383"/>
            <a:chExt cx="1083213" cy="1206469"/>
          </a:xfrm>
        </p:grpSpPr>
        <p:sp>
          <p:nvSpPr>
            <p:cNvPr id="25" name="Oval 24"/>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7"/>
            <p:cNvSpPr>
              <a:spLocks noChangeArrowheads="1"/>
            </p:cNvSpPr>
            <p:nvPr/>
          </p:nvSpPr>
          <p:spPr bwMode="auto">
            <a:xfrm>
              <a:off x="567057" y="1661383"/>
              <a:ext cx="1083213" cy="9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prstClr val="black">
                      <a:lumMod val="95000"/>
                      <a:lumOff val="5000"/>
                    </a:prstClr>
                  </a:solidFill>
                  <a:effectLst/>
                  <a:uLnTx/>
                  <a:uFillTx/>
                  <a:latin typeface="Maiandra GD" panose="020E0502030308020204" pitchFamily="34" charset="0"/>
                </a:rPr>
                <a:t>1</a:t>
              </a:r>
            </a:p>
          </p:txBody>
        </p:sp>
      </p:grpSp>
      <p:sp>
        <p:nvSpPr>
          <p:cNvPr id="27" name="Rectangle 26"/>
          <p:cNvSpPr>
            <a:spLocks noChangeArrowheads="1"/>
          </p:cNvSpPr>
          <p:nvPr/>
        </p:nvSpPr>
        <p:spPr bwMode="auto">
          <a:xfrm>
            <a:off x="6471679" y="1335553"/>
            <a:ext cx="554933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lvl="0" algn="just" defTabSz="914377"/>
            <a:r>
              <a:rPr lang="en-US" sz="1700" dirty="0">
                <a:solidFill>
                  <a:schemeClr val="accent2"/>
                </a:solidFill>
                <a:latin typeface="Maiandra GD" panose="020E0502030308020204" pitchFamily="34" charset="0"/>
              </a:rPr>
              <a:t>Describe the nature of the data to be analyzed and Scrutinizing it in a set of independent variables from which the change in dependent variables arises.</a:t>
            </a:r>
            <a:endParaRPr kumimoji="0" lang="en-US" sz="1700" b="0" i="0" u="none" strike="noStrike" kern="1200" cap="none" spc="0" normalizeH="0" baseline="0" noProof="0" dirty="0">
              <a:ln>
                <a:noFill/>
              </a:ln>
              <a:solidFill>
                <a:schemeClr val="accent2"/>
              </a:solidFill>
              <a:effectLst/>
              <a:uLnTx/>
              <a:uFillTx/>
              <a:latin typeface="Maiandra GD" panose="020E0502030308020204" pitchFamily="34" charset="0"/>
            </a:endParaRPr>
          </a:p>
        </p:txBody>
      </p:sp>
      <p:sp>
        <p:nvSpPr>
          <p:cNvPr id="28" name="Rectangle 7"/>
          <p:cNvSpPr>
            <a:spLocks noChangeArrowheads="1"/>
          </p:cNvSpPr>
          <p:nvPr/>
        </p:nvSpPr>
        <p:spPr bwMode="auto">
          <a:xfrm>
            <a:off x="6471680" y="589295"/>
            <a:ext cx="5720320" cy="78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lvl="0" algn="just" defTabSz="914377">
              <a:lnSpc>
                <a:spcPct val="150000"/>
              </a:lnSpc>
            </a:pPr>
            <a:r>
              <a:rPr lang="en-US" sz="3400" b="1" dirty="0">
                <a:solidFill>
                  <a:schemeClr val="bg1">
                    <a:lumMod val="90000"/>
                  </a:schemeClr>
                </a:solidFill>
                <a:latin typeface="Maiandra GD" panose="020E0502030308020204" pitchFamily="34" charset="0"/>
              </a:rPr>
              <a:t>DESCRIPTIVE  ANALYSIS</a:t>
            </a:r>
          </a:p>
        </p:txBody>
      </p:sp>
    </p:spTree>
    <p:extLst>
      <p:ext uri="{BB962C8B-B14F-4D97-AF65-F5344CB8AC3E}">
        <p14:creationId xmlns:p14="http://schemas.microsoft.com/office/powerpoint/2010/main" val="3357989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84192558"/>
              </p:ext>
            </p:extLst>
          </p:nvPr>
        </p:nvGraphicFramePr>
        <p:xfrm>
          <a:off x="0" y="1"/>
          <a:ext cx="6856636" cy="6974114"/>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Group 11"/>
          <p:cNvGrpSpPr/>
          <p:nvPr/>
        </p:nvGrpSpPr>
        <p:grpSpPr>
          <a:xfrm>
            <a:off x="7833674" y="2380713"/>
            <a:ext cx="4358326" cy="400110"/>
            <a:chOff x="7833674" y="5189127"/>
            <a:chExt cx="4358326" cy="522604"/>
          </a:xfrm>
        </p:grpSpPr>
        <p:sp>
          <p:nvSpPr>
            <p:cNvPr id="13" name="Freeform 12"/>
            <p:cNvSpPr/>
            <p:nvPr/>
          </p:nvSpPr>
          <p:spPr>
            <a:xfrm>
              <a:off x="7833674" y="5199798"/>
              <a:ext cx="4358326" cy="486986"/>
            </a:xfrm>
            <a:custGeom>
              <a:avLst/>
              <a:gdLst>
                <a:gd name="connsiteX0" fmla="*/ 272576 w 4244026"/>
                <a:gd name="connsiteY0" fmla="*/ 0 h 486986"/>
                <a:gd name="connsiteX1" fmla="*/ 4244026 w 4244026"/>
                <a:gd name="connsiteY1" fmla="*/ 0 h 486986"/>
                <a:gd name="connsiteX2" fmla="*/ 4239648 w 4244026"/>
                <a:gd name="connsiteY2" fmla="*/ 7822 h 486986"/>
                <a:gd name="connsiteX3" fmla="*/ 4244026 w 4244026"/>
                <a:gd name="connsiteY3" fmla="*/ 7822 h 486986"/>
                <a:gd name="connsiteX4" fmla="*/ 4244026 w 4244026"/>
                <a:gd name="connsiteY4" fmla="*/ 486985 h 486986"/>
                <a:gd name="connsiteX5" fmla="*/ 3971451 w 4244026"/>
                <a:gd name="connsiteY5" fmla="*/ 486985 h 486986"/>
                <a:gd name="connsiteX6" fmla="*/ 3971450 w 4244026"/>
                <a:gd name="connsiteY6" fmla="*/ 486986 h 486986"/>
                <a:gd name="connsiteX7" fmla="*/ 0 w 4244026"/>
                <a:gd name="connsiteY7" fmla="*/ 486986 h 48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026" h="486986">
                  <a:moveTo>
                    <a:pt x="272576" y="0"/>
                  </a:moveTo>
                  <a:lnTo>
                    <a:pt x="4244026" y="0"/>
                  </a:lnTo>
                  <a:lnTo>
                    <a:pt x="4239648" y="7822"/>
                  </a:lnTo>
                  <a:lnTo>
                    <a:pt x="4244026" y="7822"/>
                  </a:lnTo>
                  <a:lnTo>
                    <a:pt x="4244026" y="486985"/>
                  </a:lnTo>
                  <a:lnTo>
                    <a:pt x="3971451" y="486985"/>
                  </a:lnTo>
                  <a:lnTo>
                    <a:pt x="3971450" y="486986"/>
                  </a:lnTo>
                  <a:lnTo>
                    <a:pt x="0" y="486986"/>
                  </a:lnTo>
                  <a:close/>
                </a:path>
              </a:pathLst>
            </a:cu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018120" y="5189127"/>
              <a:ext cx="768159" cy="522604"/>
            </a:xfrm>
            <a:prstGeom prst="rect">
              <a:avLst/>
            </a:prstGeom>
            <a:noFill/>
          </p:spPr>
          <p:txBody>
            <a:bodyPr wrap="none" rtlCol="0">
              <a:spAutoFit/>
            </a:bodyPr>
            <a:lstStyle/>
            <a:p>
              <a:r>
                <a:rPr lang="en-US" sz="2000" dirty="0">
                  <a:solidFill>
                    <a:schemeClr val="bg1"/>
                  </a:solidFill>
                  <a:latin typeface="Maiandra GD" panose="020E0502030308020204" pitchFamily="34" charset="0"/>
                </a:rPr>
                <a:t>2357</a:t>
              </a:r>
              <a:endParaRPr lang="en-US" sz="2800" dirty="0">
                <a:solidFill>
                  <a:schemeClr val="bg1"/>
                </a:solidFill>
                <a:latin typeface="Maiandra GD" panose="020E0502030308020204" pitchFamily="34" charset="0"/>
              </a:endParaRPr>
            </a:p>
          </p:txBody>
        </p:sp>
      </p:grpSp>
      <p:sp>
        <p:nvSpPr>
          <p:cNvPr id="39" name="Rectangle 38"/>
          <p:cNvSpPr/>
          <p:nvPr/>
        </p:nvSpPr>
        <p:spPr>
          <a:xfrm>
            <a:off x="1459122" y="101264"/>
            <a:ext cx="5499100" cy="723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400" b="0" i="0" u="none" strike="noStrike" kern="1200" spc="0" baseline="0">
                <a:solidFill>
                  <a:sysClr val="windowText" lastClr="000000">
                    <a:lumMod val="65000"/>
                    <a:lumOff val="35000"/>
                  </a:sysClr>
                </a:solidFill>
                <a:latin typeface="+mn-lt"/>
                <a:ea typeface="+mn-ea"/>
                <a:cs typeface="+mn-cs"/>
              </a:defRPr>
            </a:pPr>
            <a:r>
              <a:rPr lang="en-US" sz="2800" b="1" dirty="0">
                <a:solidFill>
                  <a:schemeClr val="bg1">
                    <a:lumMod val="75000"/>
                  </a:schemeClr>
                </a:solidFill>
                <a:latin typeface="Maiandra GD" panose="020E0502030308020204" pitchFamily="34" charset="0"/>
              </a:rPr>
              <a:t>Yearly</a:t>
            </a:r>
            <a:r>
              <a:rPr lang="et-EE" sz="2800" b="1" dirty="0">
                <a:solidFill>
                  <a:schemeClr val="bg1">
                    <a:lumMod val="75000"/>
                  </a:schemeClr>
                </a:solidFill>
                <a:latin typeface="Maiandra GD" panose="020E0502030308020204" pitchFamily="34" charset="0"/>
              </a:rPr>
              <a:t> </a:t>
            </a:r>
            <a:r>
              <a:rPr lang="et-EE" sz="2800" b="1" dirty="0" err="1">
                <a:solidFill>
                  <a:schemeClr val="bg1">
                    <a:lumMod val="75000"/>
                  </a:schemeClr>
                </a:solidFill>
                <a:latin typeface="Maiandra GD" panose="020E0502030308020204" pitchFamily="34" charset="0"/>
              </a:rPr>
              <a:t>distribution</a:t>
            </a:r>
            <a:r>
              <a:rPr lang="et-EE" sz="2800" b="1" dirty="0">
                <a:solidFill>
                  <a:schemeClr val="bg1">
                    <a:lumMod val="75000"/>
                  </a:schemeClr>
                </a:solidFill>
                <a:latin typeface="Maiandra GD" panose="020E0502030308020204" pitchFamily="34" charset="0"/>
              </a:rPr>
              <a:t> of </a:t>
            </a:r>
            <a:r>
              <a:rPr lang="et-EE" sz="2800" b="1" dirty="0" err="1">
                <a:solidFill>
                  <a:schemeClr val="bg1">
                    <a:lumMod val="75000"/>
                  </a:schemeClr>
                </a:solidFill>
                <a:latin typeface="Maiandra GD" panose="020E0502030308020204" pitchFamily="34" charset="0"/>
              </a:rPr>
              <a:t>crime</a:t>
            </a:r>
            <a:r>
              <a:rPr lang="et-EE" sz="2800" b="1" dirty="0">
                <a:solidFill>
                  <a:schemeClr val="bg1">
                    <a:lumMod val="75000"/>
                  </a:schemeClr>
                </a:solidFill>
                <a:latin typeface="Maiandra GD" panose="020E0502030308020204" pitchFamily="34" charset="0"/>
              </a:rPr>
              <a:t> </a:t>
            </a:r>
            <a:r>
              <a:rPr lang="et-EE" sz="2800" b="1" dirty="0" err="1">
                <a:solidFill>
                  <a:schemeClr val="bg1">
                    <a:lumMod val="75000"/>
                  </a:schemeClr>
                </a:solidFill>
                <a:latin typeface="Maiandra GD" panose="020E0502030308020204" pitchFamily="34" charset="0"/>
              </a:rPr>
              <a:t>events</a:t>
            </a:r>
            <a:endParaRPr lang="et-EE" sz="2800" b="1" dirty="0">
              <a:solidFill>
                <a:schemeClr val="bg1">
                  <a:lumMod val="75000"/>
                </a:schemeClr>
              </a:solidFill>
              <a:latin typeface="Maiandra GD" panose="020E0502030308020204" pitchFamily="34" charset="0"/>
            </a:endParaRPr>
          </a:p>
        </p:txBody>
      </p:sp>
      <p:grpSp>
        <p:nvGrpSpPr>
          <p:cNvPr id="40" name="Group 39"/>
          <p:cNvGrpSpPr/>
          <p:nvPr/>
        </p:nvGrpSpPr>
        <p:grpSpPr>
          <a:xfrm>
            <a:off x="8305800" y="1936213"/>
            <a:ext cx="3886200" cy="400110"/>
            <a:chOff x="7833674" y="5189127"/>
            <a:chExt cx="4358326" cy="522604"/>
          </a:xfrm>
        </p:grpSpPr>
        <p:sp>
          <p:nvSpPr>
            <p:cNvPr id="41" name="Freeform 40"/>
            <p:cNvSpPr/>
            <p:nvPr/>
          </p:nvSpPr>
          <p:spPr>
            <a:xfrm>
              <a:off x="7833674" y="5199798"/>
              <a:ext cx="4358326" cy="486986"/>
            </a:xfrm>
            <a:custGeom>
              <a:avLst/>
              <a:gdLst>
                <a:gd name="connsiteX0" fmla="*/ 272576 w 4244026"/>
                <a:gd name="connsiteY0" fmla="*/ 0 h 486986"/>
                <a:gd name="connsiteX1" fmla="*/ 4244026 w 4244026"/>
                <a:gd name="connsiteY1" fmla="*/ 0 h 486986"/>
                <a:gd name="connsiteX2" fmla="*/ 4239648 w 4244026"/>
                <a:gd name="connsiteY2" fmla="*/ 7822 h 486986"/>
                <a:gd name="connsiteX3" fmla="*/ 4244026 w 4244026"/>
                <a:gd name="connsiteY3" fmla="*/ 7822 h 486986"/>
                <a:gd name="connsiteX4" fmla="*/ 4244026 w 4244026"/>
                <a:gd name="connsiteY4" fmla="*/ 486985 h 486986"/>
                <a:gd name="connsiteX5" fmla="*/ 3971451 w 4244026"/>
                <a:gd name="connsiteY5" fmla="*/ 486985 h 486986"/>
                <a:gd name="connsiteX6" fmla="*/ 3971450 w 4244026"/>
                <a:gd name="connsiteY6" fmla="*/ 486986 h 486986"/>
                <a:gd name="connsiteX7" fmla="*/ 0 w 4244026"/>
                <a:gd name="connsiteY7" fmla="*/ 486986 h 48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026" h="486986">
                  <a:moveTo>
                    <a:pt x="272576" y="0"/>
                  </a:moveTo>
                  <a:lnTo>
                    <a:pt x="4244026" y="0"/>
                  </a:lnTo>
                  <a:lnTo>
                    <a:pt x="4239648" y="7822"/>
                  </a:lnTo>
                  <a:lnTo>
                    <a:pt x="4244026" y="7822"/>
                  </a:lnTo>
                  <a:lnTo>
                    <a:pt x="4244026" y="486985"/>
                  </a:lnTo>
                  <a:lnTo>
                    <a:pt x="3971451" y="486985"/>
                  </a:lnTo>
                  <a:lnTo>
                    <a:pt x="3971450" y="486986"/>
                  </a:lnTo>
                  <a:lnTo>
                    <a:pt x="0" y="486986"/>
                  </a:lnTo>
                  <a:close/>
                </a:path>
              </a:pathLst>
            </a:cu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988377" y="5189127"/>
              <a:ext cx="812942" cy="522604"/>
            </a:xfrm>
            <a:prstGeom prst="rect">
              <a:avLst/>
            </a:prstGeom>
            <a:noFill/>
          </p:spPr>
          <p:txBody>
            <a:bodyPr wrap="none" rtlCol="0">
              <a:spAutoFit/>
            </a:bodyPr>
            <a:lstStyle/>
            <a:p>
              <a:pPr algn="r"/>
              <a:r>
                <a:rPr lang="en-US" sz="2000" dirty="0">
                  <a:solidFill>
                    <a:schemeClr val="bg1"/>
                  </a:solidFill>
                  <a:latin typeface="Maiandra GD" panose="020E0502030308020204" pitchFamily="34" charset="0"/>
                </a:rPr>
                <a:t>1892</a:t>
              </a:r>
            </a:p>
          </p:txBody>
        </p:sp>
      </p:grpSp>
      <p:grpSp>
        <p:nvGrpSpPr>
          <p:cNvPr id="43" name="Group 42"/>
          <p:cNvGrpSpPr/>
          <p:nvPr/>
        </p:nvGrpSpPr>
        <p:grpSpPr>
          <a:xfrm>
            <a:off x="8737600" y="1491713"/>
            <a:ext cx="3454400" cy="400110"/>
            <a:chOff x="7833674" y="5189127"/>
            <a:chExt cx="4358326" cy="522604"/>
          </a:xfrm>
        </p:grpSpPr>
        <p:sp>
          <p:nvSpPr>
            <p:cNvPr id="44" name="Freeform 43"/>
            <p:cNvSpPr/>
            <p:nvPr/>
          </p:nvSpPr>
          <p:spPr>
            <a:xfrm>
              <a:off x="7833674" y="5199798"/>
              <a:ext cx="4358326" cy="486986"/>
            </a:xfrm>
            <a:custGeom>
              <a:avLst/>
              <a:gdLst>
                <a:gd name="connsiteX0" fmla="*/ 272576 w 4244026"/>
                <a:gd name="connsiteY0" fmla="*/ 0 h 486986"/>
                <a:gd name="connsiteX1" fmla="*/ 4244026 w 4244026"/>
                <a:gd name="connsiteY1" fmla="*/ 0 h 486986"/>
                <a:gd name="connsiteX2" fmla="*/ 4239648 w 4244026"/>
                <a:gd name="connsiteY2" fmla="*/ 7822 h 486986"/>
                <a:gd name="connsiteX3" fmla="*/ 4244026 w 4244026"/>
                <a:gd name="connsiteY3" fmla="*/ 7822 h 486986"/>
                <a:gd name="connsiteX4" fmla="*/ 4244026 w 4244026"/>
                <a:gd name="connsiteY4" fmla="*/ 486985 h 486986"/>
                <a:gd name="connsiteX5" fmla="*/ 3971451 w 4244026"/>
                <a:gd name="connsiteY5" fmla="*/ 486985 h 486986"/>
                <a:gd name="connsiteX6" fmla="*/ 3971450 w 4244026"/>
                <a:gd name="connsiteY6" fmla="*/ 486986 h 486986"/>
                <a:gd name="connsiteX7" fmla="*/ 0 w 4244026"/>
                <a:gd name="connsiteY7" fmla="*/ 486986 h 48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026" h="486986">
                  <a:moveTo>
                    <a:pt x="272576" y="0"/>
                  </a:moveTo>
                  <a:lnTo>
                    <a:pt x="4244026" y="0"/>
                  </a:lnTo>
                  <a:lnTo>
                    <a:pt x="4239648" y="7822"/>
                  </a:lnTo>
                  <a:lnTo>
                    <a:pt x="4244026" y="7822"/>
                  </a:lnTo>
                  <a:lnTo>
                    <a:pt x="4244026" y="486985"/>
                  </a:lnTo>
                  <a:lnTo>
                    <a:pt x="3971451" y="486985"/>
                  </a:lnTo>
                  <a:lnTo>
                    <a:pt x="3971450" y="486986"/>
                  </a:lnTo>
                  <a:lnTo>
                    <a:pt x="0" y="486986"/>
                  </a:lnTo>
                  <a:close/>
                </a:path>
              </a:pathLst>
            </a:cu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970293" y="5189127"/>
              <a:ext cx="975235" cy="522604"/>
            </a:xfrm>
            <a:prstGeom prst="rect">
              <a:avLst/>
            </a:prstGeom>
            <a:noFill/>
          </p:spPr>
          <p:txBody>
            <a:bodyPr wrap="none" rtlCol="0">
              <a:spAutoFit/>
            </a:bodyPr>
            <a:lstStyle/>
            <a:p>
              <a:pPr algn="r"/>
              <a:r>
                <a:rPr lang="en-US" sz="2000" dirty="0">
                  <a:solidFill>
                    <a:schemeClr val="bg1"/>
                  </a:solidFill>
                  <a:latin typeface="Maiandra GD" panose="020E0502030308020204" pitchFamily="34" charset="0"/>
                </a:rPr>
                <a:t>2023</a:t>
              </a:r>
            </a:p>
          </p:txBody>
        </p:sp>
      </p:grpSp>
      <p:grpSp>
        <p:nvGrpSpPr>
          <p:cNvPr id="46" name="Group 45"/>
          <p:cNvGrpSpPr/>
          <p:nvPr/>
        </p:nvGrpSpPr>
        <p:grpSpPr>
          <a:xfrm>
            <a:off x="9156700" y="1047213"/>
            <a:ext cx="3035300" cy="400110"/>
            <a:chOff x="7833674" y="5189127"/>
            <a:chExt cx="4358326" cy="522604"/>
          </a:xfrm>
        </p:grpSpPr>
        <p:sp>
          <p:nvSpPr>
            <p:cNvPr id="47" name="Freeform 46"/>
            <p:cNvSpPr/>
            <p:nvPr/>
          </p:nvSpPr>
          <p:spPr>
            <a:xfrm>
              <a:off x="7833674" y="5199798"/>
              <a:ext cx="4358326" cy="486986"/>
            </a:xfrm>
            <a:custGeom>
              <a:avLst/>
              <a:gdLst>
                <a:gd name="connsiteX0" fmla="*/ 272576 w 4244026"/>
                <a:gd name="connsiteY0" fmla="*/ 0 h 486986"/>
                <a:gd name="connsiteX1" fmla="*/ 4244026 w 4244026"/>
                <a:gd name="connsiteY1" fmla="*/ 0 h 486986"/>
                <a:gd name="connsiteX2" fmla="*/ 4239648 w 4244026"/>
                <a:gd name="connsiteY2" fmla="*/ 7822 h 486986"/>
                <a:gd name="connsiteX3" fmla="*/ 4244026 w 4244026"/>
                <a:gd name="connsiteY3" fmla="*/ 7822 h 486986"/>
                <a:gd name="connsiteX4" fmla="*/ 4244026 w 4244026"/>
                <a:gd name="connsiteY4" fmla="*/ 486985 h 486986"/>
                <a:gd name="connsiteX5" fmla="*/ 3971451 w 4244026"/>
                <a:gd name="connsiteY5" fmla="*/ 486985 h 486986"/>
                <a:gd name="connsiteX6" fmla="*/ 3971450 w 4244026"/>
                <a:gd name="connsiteY6" fmla="*/ 486986 h 486986"/>
                <a:gd name="connsiteX7" fmla="*/ 0 w 4244026"/>
                <a:gd name="connsiteY7" fmla="*/ 486986 h 48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026" h="486986">
                  <a:moveTo>
                    <a:pt x="272576" y="0"/>
                  </a:moveTo>
                  <a:lnTo>
                    <a:pt x="4244026" y="0"/>
                  </a:lnTo>
                  <a:lnTo>
                    <a:pt x="4239648" y="7822"/>
                  </a:lnTo>
                  <a:lnTo>
                    <a:pt x="4244026" y="7822"/>
                  </a:lnTo>
                  <a:lnTo>
                    <a:pt x="4244026" y="486985"/>
                  </a:lnTo>
                  <a:lnTo>
                    <a:pt x="3971451" y="486985"/>
                  </a:lnTo>
                  <a:lnTo>
                    <a:pt x="3971450" y="486986"/>
                  </a:lnTo>
                  <a:lnTo>
                    <a:pt x="0" y="486986"/>
                  </a:lnTo>
                  <a:close/>
                </a:path>
              </a:pathLst>
            </a:cu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956782" y="5189127"/>
              <a:ext cx="1040838" cy="522604"/>
            </a:xfrm>
            <a:prstGeom prst="rect">
              <a:avLst/>
            </a:prstGeom>
            <a:noFill/>
          </p:spPr>
          <p:txBody>
            <a:bodyPr wrap="none" rtlCol="0">
              <a:spAutoFit/>
            </a:bodyPr>
            <a:lstStyle/>
            <a:p>
              <a:pPr algn="r"/>
              <a:r>
                <a:rPr lang="en-US" sz="2000" dirty="0">
                  <a:solidFill>
                    <a:schemeClr val="bg1"/>
                  </a:solidFill>
                  <a:latin typeface="Maiandra GD" panose="020E0502030308020204" pitchFamily="34" charset="0"/>
                </a:rPr>
                <a:t>1595</a:t>
              </a:r>
            </a:p>
          </p:txBody>
        </p:sp>
      </p:grpSp>
      <p:grpSp>
        <p:nvGrpSpPr>
          <p:cNvPr id="49" name="Group 48"/>
          <p:cNvGrpSpPr/>
          <p:nvPr/>
        </p:nvGrpSpPr>
        <p:grpSpPr>
          <a:xfrm>
            <a:off x="9512300" y="602713"/>
            <a:ext cx="2679700" cy="400110"/>
            <a:chOff x="7833674" y="5189127"/>
            <a:chExt cx="4358326" cy="522604"/>
          </a:xfrm>
        </p:grpSpPr>
        <p:sp>
          <p:nvSpPr>
            <p:cNvPr id="50" name="Freeform 49"/>
            <p:cNvSpPr/>
            <p:nvPr/>
          </p:nvSpPr>
          <p:spPr>
            <a:xfrm>
              <a:off x="7833674" y="5199798"/>
              <a:ext cx="4358326" cy="486986"/>
            </a:xfrm>
            <a:custGeom>
              <a:avLst/>
              <a:gdLst>
                <a:gd name="connsiteX0" fmla="*/ 272576 w 4244026"/>
                <a:gd name="connsiteY0" fmla="*/ 0 h 486986"/>
                <a:gd name="connsiteX1" fmla="*/ 4244026 w 4244026"/>
                <a:gd name="connsiteY1" fmla="*/ 0 h 486986"/>
                <a:gd name="connsiteX2" fmla="*/ 4239648 w 4244026"/>
                <a:gd name="connsiteY2" fmla="*/ 7822 h 486986"/>
                <a:gd name="connsiteX3" fmla="*/ 4244026 w 4244026"/>
                <a:gd name="connsiteY3" fmla="*/ 7822 h 486986"/>
                <a:gd name="connsiteX4" fmla="*/ 4244026 w 4244026"/>
                <a:gd name="connsiteY4" fmla="*/ 486985 h 486986"/>
                <a:gd name="connsiteX5" fmla="*/ 3971451 w 4244026"/>
                <a:gd name="connsiteY5" fmla="*/ 486985 h 486986"/>
                <a:gd name="connsiteX6" fmla="*/ 3971450 w 4244026"/>
                <a:gd name="connsiteY6" fmla="*/ 486986 h 486986"/>
                <a:gd name="connsiteX7" fmla="*/ 0 w 4244026"/>
                <a:gd name="connsiteY7" fmla="*/ 486986 h 48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026" h="486986">
                  <a:moveTo>
                    <a:pt x="272576" y="0"/>
                  </a:moveTo>
                  <a:lnTo>
                    <a:pt x="4244026" y="0"/>
                  </a:lnTo>
                  <a:lnTo>
                    <a:pt x="4239648" y="7822"/>
                  </a:lnTo>
                  <a:lnTo>
                    <a:pt x="4244026" y="7822"/>
                  </a:lnTo>
                  <a:lnTo>
                    <a:pt x="4244026" y="486985"/>
                  </a:lnTo>
                  <a:lnTo>
                    <a:pt x="3971451" y="486985"/>
                  </a:lnTo>
                  <a:lnTo>
                    <a:pt x="3971450" y="486986"/>
                  </a:lnTo>
                  <a:lnTo>
                    <a:pt x="0" y="486986"/>
                  </a:lnTo>
                  <a:close/>
                </a:path>
              </a:pathLst>
            </a:cu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989222" y="5189127"/>
              <a:ext cx="1108565" cy="522604"/>
            </a:xfrm>
            <a:prstGeom prst="rect">
              <a:avLst/>
            </a:prstGeom>
            <a:noFill/>
          </p:spPr>
          <p:txBody>
            <a:bodyPr wrap="none" rtlCol="0">
              <a:spAutoFit/>
            </a:bodyPr>
            <a:lstStyle/>
            <a:p>
              <a:pPr algn="r"/>
              <a:r>
                <a:rPr lang="en-US" sz="2000" dirty="0">
                  <a:solidFill>
                    <a:schemeClr val="bg1"/>
                  </a:solidFill>
                  <a:latin typeface="Maiandra GD" panose="020E0502030308020204" pitchFamily="34" charset="0"/>
                </a:rPr>
                <a:t>1512</a:t>
              </a:r>
            </a:p>
          </p:txBody>
        </p:sp>
      </p:grpSp>
      <p:sp>
        <p:nvSpPr>
          <p:cNvPr id="52" name="Rectangle 51"/>
          <p:cNvSpPr/>
          <p:nvPr/>
        </p:nvSpPr>
        <p:spPr>
          <a:xfrm>
            <a:off x="10680699" y="2388884"/>
            <a:ext cx="1503117" cy="372831"/>
          </a:xfrm>
          <a:prstGeom prst="rect">
            <a:avLst/>
          </a:prstGeom>
          <a:solidFill>
            <a:srgbClr val="FF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2014</a:t>
            </a:r>
          </a:p>
        </p:txBody>
      </p:sp>
      <p:sp>
        <p:nvSpPr>
          <p:cNvPr id="53" name="Rectangle 52"/>
          <p:cNvSpPr/>
          <p:nvPr/>
        </p:nvSpPr>
        <p:spPr>
          <a:xfrm>
            <a:off x="10688883" y="1944374"/>
            <a:ext cx="1503117" cy="372831"/>
          </a:xfrm>
          <a:prstGeom prst="rect">
            <a:avLst/>
          </a:prstGeom>
          <a:solidFill>
            <a:srgbClr val="FF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2015</a:t>
            </a:r>
          </a:p>
        </p:txBody>
      </p:sp>
      <p:sp>
        <p:nvSpPr>
          <p:cNvPr id="54" name="Rectangle 53"/>
          <p:cNvSpPr/>
          <p:nvPr/>
        </p:nvSpPr>
        <p:spPr>
          <a:xfrm>
            <a:off x="10688883" y="1499864"/>
            <a:ext cx="1503117" cy="372831"/>
          </a:xfrm>
          <a:prstGeom prst="rect">
            <a:avLst/>
          </a:prstGeom>
          <a:solidFill>
            <a:srgbClr val="FF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2016</a:t>
            </a:r>
          </a:p>
        </p:txBody>
      </p:sp>
      <p:sp>
        <p:nvSpPr>
          <p:cNvPr id="55" name="Rectangle 54"/>
          <p:cNvSpPr/>
          <p:nvPr/>
        </p:nvSpPr>
        <p:spPr>
          <a:xfrm>
            <a:off x="10688883" y="1055388"/>
            <a:ext cx="1503117" cy="372831"/>
          </a:xfrm>
          <a:prstGeom prst="rect">
            <a:avLst/>
          </a:prstGeom>
          <a:solidFill>
            <a:srgbClr val="FF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2017</a:t>
            </a:r>
          </a:p>
        </p:txBody>
      </p:sp>
      <p:sp>
        <p:nvSpPr>
          <p:cNvPr id="56" name="Rectangle 55"/>
          <p:cNvSpPr/>
          <p:nvPr/>
        </p:nvSpPr>
        <p:spPr>
          <a:xfrm>
            <a:off x="10688883" y="610888"/>
            <a:ext cx="1503117" cy="372831"/>
          </a:xfrm>
          <a:prstGeom prst="rect">
            <a:avLst/>
          </a:prstGeom>
          <a:solidFill>
            <a:srgbClr val="FF5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aiandra GD" panose="020E0502030308020204" pitchFamily="34" charset="0"/>
              </a:rPr>
              <a:t>2018</a:t>
            </a:r>
          </a:p>
        </p:txBody>
      </p:sp>
      <p:sp>
        <p:nvSpPr>
          <p:cNvPr id="57" name="TextBox 56"/>
          <p:cNvSpPr txBox="1"/>
          <p:nvPr/>
        </p:nvSpPr>
        <p:spPr>
          <a:xfrm>
            <a:off x="6290224" y="2839358"/>
            <a:ext cx="1869423"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600" b="0" i="0" u="none" strike="noStrike" kern="1200" cap="none" spc="0" normalizeH="0" baseline="0" noProof="0" dirty="0">
                <a:ln>
                  <a:noFill/>
                </a:ln>
                <a:solidFill>
                  <a:srgbClr val="D5D5D5"/>
                </a:solidFill>
                <a:effectLst/>
                <a:uLnTx/>
                <a:uFillTx/>
                <a:latin typeface="Calibri" panose="020F0502020204030204"/>
                <a:ea typeface="+mn-ea"/>
                <a:cs typeface="+mn-cs"/>
              </a:rPr>
              <a:t>97</a:t>
            </a:r>
            <a:r>
              <a:rPr kumimoji="0" lang="id-ID" sz="7600" b="0" i="0" u="none" strike="noStrike" kern="1200" cap="none" spc="0" normalizeH="0" baseline="0" noProof="0" dirty="0">
                <a:ln>
                  <a:noFill/>
                </a:ln>
                <a:solidFill>
                  <a:srgbClr val="D5D5D5"/>
                </a:solidFill>
                <a:effectLst/>
                <a:uLnTx/>
                <a:uFillTx/>
                <a:latin typeface="Calibri" panose="020F0502020204030204"/>
                <a:ea typeface="+mn-ea"/>
                <a:cs typeface="+mn-cs"/>
              </a:rPr>
              <a:t>%</a:t>
            </a:r>
          </a:p>
        </p:txBody>
      </p:sp>
      <p:sp>
        <p:nvSpPr>
          <p:cNvPr id="58" name="TextBox 57"/>
          <p:cNvSpPr txBox="1"/>
          <p:nvPr/>
        </p:nvSpPr>
        <p:spPr>
          <a:xfrm>
            <a:off x="8071299" y="3052478"/>
            <a:ext cx="2977700" cy="923330"/>
          </a:xfrm>
          <a:prstGeom prst="rect">
            <a:avLst/>
          </a:prstGeom>
          <a:noFill/>
        </p:spPr>
        <p:txBody>
          <a:bodyPr wrap="square" rtlCol="0">
            <a:spAutoFit/>
          </a:bodyPr>
          <a:lstStyle/>
          <a:p>
            <a:pPr lvl="0" algn="just"/>
            <a:r>
              <a:rPr lang="en-US" dirty="0">
                <a:solidFill>
                  <a:prstClr val="white">
                    <a:lumMod val="65000"/>
                  </a:prstClr>
                </a:solidFill>
                <a:ea typeface="Roboto" panose="02000000000000000000" pitchFamily="2" charset="0"/>
              </a:rPr>
              <a:t>Is the percentage of  crime numbers in Tartu city, which is significantly dominant in</a:t>
            </a:r>
            <a:endParaRPr kumimoji="0" lang="id-ID" b="0" i="0" u="none" strike="noStrike" kern="1200" cap="none" spc="0" normalizeH="0" baseline="0" noProof="0" dirty="0">
              <a:ln>
                <a:noFill/>
              </a:ln>
              <a:solidFill>
                <a:prstClr val="white">
                  <a:lumMod val="65000"/>
                </a:prstClr>
              </a:solidFill>
              <a:effectLst/>
              <a:uLnTx/>
              <a:uFillTx/>
              <a:latin typeface="Calibri" panose="020F0502020204030204"/>
            </a:endParaRPr>
          </a:p>
        </p:txBody>
      </p:sp>
      <p:sp>
        <p:nvSpPr>
          <p:cNvPr id="59" name="Rectangle 58"/>
          <p:cNvSpPr/>
          <p:nvPr/>
        </p:nvSpPr>
        <p:spPr>
          <a:xfrm>
            <a:off x="6290224" y="3886889"/>
            <a:ext cx="4758775" cy="1200329"/>
          </a:xfrm>
          <a:prstGeom prst="rect">
            <a:avLst/>
          </a:prstGeom>
        </p:spPr>
        <p:txBody>
          <a:bodyPr wrap="square">
            <a:spAutoFit/>
          </a:bodyPr>
          <a:lstStyle/>
          <a:p>
            <a:pPr lvl="0" algn="just"/>
            <a:r>
              <a:rPr lang="en-US" dirty="0">
                <a:solidFill>
                  <a:prstClr val="white">
                    <a:lumMod val="65000"/>
                  </a:prstClr>
                </a:solidFill>
                <a:ea typeface="Roboto" panose="02000000000000000000" pitchFamily="2" charset="0"/>
              </a:rPr>
              <a:t>comparison  with  number of crime in Tartu Municipality.</a:t>
            </a:r>
            <a:r>
              <a:rPr lang="en-US" dirty="0">
                <a:solidFill>
                  <a:prstClr val="white">
                    <a:lumMod val="65000"/>
                  </a:prstClr>
                </a:solidFill>
              </a:rPr>
              <a:t> </a:t>
            </a:r>
            <a:r>
              <a:rPr lang="en-US" dirty="0">
                <a:solidFill>
                  <a:prstClr val="white">
                    <a:lumMod val="65000"/>
                  </a:prstClr>
                </a:solidFill>
                <a:ea typeface="Roboto" panose="02000000000000000000" pitchFamily="2" charset="0"/>
              </a:rPr>
              <a:t>In five years period, the crime rates</a:t>
            </a:r>
          </a:p>
          <a:p>
            <a:pPr lvl="0" algn="just"/>
            <a:r>
              <a:rPr lang="en-US" dirty="0">
                <a:solidFill>
                  <a:prstClr val="white">
                    <a:lumMod val="65000"/>
                  </a:prstClr>
                </a:solidFill>
                <a:ea typeface="Roboto" panose="02000000000000000000" pitchFamily="2" charset="0"/>
              </a:rPr>
              <a:t>has decreased from 2357 in 2014 to 1512 in 2018.</a:t>
            </a:r>
            <a:endParaRPr lang="id-ID" dirty="0">
              <a:solidFill>
                <a:prstClr val="white">
                  <a:lumMod val="65000"/>
                </a:prstClr>
              </a:solidFill>
              <a:ea typeface="Roboto" panose="02000000000000000000" pitchFamily="2" charset="0"/>
            </a:endParaRPr>
          </a:p>
        </p:txBody>
      </p:sp>
      <p:grpSp>
        <p:nvGrpSpPr>
          <p:cNvPr id="27" name="Group 26"/>
          <p:cNvGrpSpPr/>
          <p:nvPr/>
        </p:nvGrpSpPr>
        <p:grpSpPr>
          <a:xfrm>
            <a:off x="18858" y="-251149"/>
            <a:ext cx="642066" cy="987258"/>
            <a:chOff x="567057" y="1247746"/>
            <a:chExt cx="1083213" cy="1801474"/>
          </a:xfrm>
        </p:grpSpPr>
        <p:sp>
          <p:nvSpPr>
            <p:cNvPr id="28" name="Oval 27"/>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
        <p:nvSpPr>
          <p:cNvPr id="6" name="Rectangle 5"/>
          <p:cNvSpPr/>
          <p:nvPr/>
        </p:nvSpPr>
        <p:spPr>
          <a:xfrm>
            <a:off x="5649689" y="5468385"/>
            <a:ext cx="1154336"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aiandra GD" panose="020E0502030308020204" pitchFamily="34" charset="0"/>
              </a:rPr>
              <a:t>Total</a:t>
            </a:r>
            <a:endParaRPr lang="en-US" b="1" dirty="0">
              <a:latin typeface="Maiandra GD" panose="020E0502030308020204" pitchFamily="34" charset="0"/>
            </a:endParaRPr>
          </a:p>
        </p:txBody>
      </p:sp>
      <p:pic>
        <p:nvPicPr>
          <p:cNvPr id="7" name="Picture 6"/>
          <p:cNvPicPr>
            <a:picLocks noChangeAspect="1"/>
          </p:cNvPicPr>
          <p:nvPr/>
        </p:nvPicPr>
        <p:blipFill>
          <a:blip r:embed="rId3"/>
          <a:stretch>
            <a:fillRect/>
          </a:stretch>
        </p:blipFill>
        <p:spPr>
          <a:xfrm rot="5400000">
            <a:off x="8247074" y="3489814"/>
            <a:ext cx="1457325" cy="4524375"/>
          </a:xfrm>
          <a:prstGeom prst="rect">
            <a:avLst/>
          </a:prstGeom>
        </p:spPr>
      </p:pic>
    </p:spTree>
    <p:extLst>
      <p:ext uri="{BB962C8B-B14F-4D97-AF65-F5344CB8AC3E}">
        <p14:creationId xmlns:p14="http://schemas.microsoft.com/office/powerpoint/2010/main" val="3133395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74749"/>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38" r="519"/>
          <a:stretch/>
        </p:blipFill>
        <p:spPr>
          <a:xfrm>
            <a:off x="1335532" y="0"/>
            <a:ext cx="9588500" cy="6858000"/>
          </a:xfrm>
          <a:prstGeom prst="rect">
            <a:avLst/>
          </a:prstGeom>
        </p:spPr>
      </p:pic>
      <p:grpSp>
        <p:nvGrpSpPr>
          <p:cNvPr id="7" name="Group 6"/>
          <p:cNvGrpSpPr/>
          <p:nvPr/>
        </p:nvGrpSpPr>
        <p:grpSpPr>
          <a:xfrm>
            <a:off x="18858" y="-251149"/>
            <a:ext cx="642066" cy="987258"/>
            <a:chOff x="567057" y="1247746"/>
            <a:chExt cx="1083213" cy="1801474"/>
          </a:xfrm>
        </p:grpSpPr>
        <p:sp>
          <p:nvSpPr>
            <p:cNvPr id="8" name="Oval 7"/>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3041904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083300"/>
            <a:ext cx="12192000" cy="774700"/>
          </a:xfrm>
          <a:prstGeom prst="rect">
            <a:avLst/>
          </a:prstGeom>
        </p:spPr>
      </p:pic>
      <p:pic>
        <p:nvPicPr>
          <p:cNvPr id="5" name="Picture 4"/>
          <p:cNvPicPr>
            <a:picLocks noChangeAspect="1"/>
          </p:cNvPicPr>
          <p:nvPr/>
        </p:nvPicPr>
        <p:blipFill rotWithShape="1">
          <a:blip r:embed="rId4"/>
          <a:srcRect l="1145" r="522"/>
          <a:stretch/>
        </p:blipFill>
        <p:spPr>
          <a:xfrm>
            <a:off x="0" y="4530725"/>
            <a:ext cx="11988800" cy="1704975"/>
          </a:xfrm>
          <a:prstGeom prst="rect">
            <a:avLst/>
          </a:prstGeom>
        </p:spPr>
      </p:pic>
      <p:pic>
        <p:nvPicPr>
          <p:cNvPr id="6" name="Picture 5"/>
          <p:cNvPicPr>
            <a:picLocks noChangeAspect="1"/>
          </p:cNvPicPr>
          <p:nvPr/>
        </p:nvPicPr>
        <p:blipFill rotWithShape="1">
          <a:blip r:embed="rId5"/>
          <a:srcRect l="209" r="269"/>
          <a:stretch/>
        </p:blipFill>
        <p:spPr>
          <a:xfrm>
            <a:off x="12700" y="214312"/>
            <a:ext cx="12115800" cy="2579688"/>
          </a:xfrm>
          <a:prstGeom prst="rect">
            <a:avLst/>
          </a:prstGeom>
        </p:spPr>
      </p:pic>
      <p:cxnSp>
        <p:nvCxnSpPr>
          <p:cNvPr id="12" name="Straight Connector 11"/>
          <p:cNvCxnSpPr/>
          <p:nvPr/>
        </p:nvCxnSpPr>
        <p:spPr>
          <a:xfrm>
            <a:off x="8915400" y="250029"/>
            <a:ext cx="778669" cy="794"/>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15399" y="573882"/>
            <a:ext cx="778669" cy="794"/>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690100" y="70740"/>
            <a:ext cx="2209800" cy="646331"/>
          </a:xfrm>
          <a:prstGeom prst="rect">
            <a:avLst/>
          </a:prstGeom>
          <a:noFill/>
        </p:spPr>
        <p:txBody>
          <a:bodyPr wrap="square" rtlCol="0">
            <a:spAutoFit/>
          </a:bodyPr>
          <a:lstStyle/>
          <a:p>
            <a:r>
              <a:rPr lang="en-US" sz="1600" dirty="0">
                <a:solidFill>
                  <a:schemeClr val="bg2"/>
                </a:solidFill>
              </a:rPr>
              <a:t>Tartu City</a:t>
            </a:r>
          </a:p>
          <a:p>
            <a:endParaRPr lang="en-US" sz="400" dirty="0">
              <a:solidFill>
                <a:schemeClr val="bg2"/>
              </a:solidFill>
            </a:endParaRPr>
          </a:p>
          <a:p>
            <a:r>
              <a:rPr lang="en-US" sz="1600" dirty="0">
                <a:solidFill>
                  <a:schemeClr val="accent2"/>
                </a:solidFill>
              </a:rPr>
              <a:t>Tartu Municipality</a:t>
            </a:r>
          </a:p>
        </p:txBody>
      </p:sp>
      <p:pic>
        <p:nvPicPr>
          <p:cNvPr id="18" name="Picture 17"/>
          <p:cNvPicPr>
            <a:picLocks noChangeAspect="1"/>
          </p:cNvPicPr>
          <p:nvPr/>
        </p:nvPicPr>
        <p:blipFill>
          <a:blip r:embed="rId6"/>
          <a:stretch>
            <a:fillRect/>
          </a:stretch>
        </p:blipFill>
        <p:spPr>
          <a:xfrm>
            <a:off x="12700" y="1984376"/>
            <a:ext cx="12179300" cy="2324100"/>
          </a:xfrm>
          <a:prstGeom prst="rect">
            <a:avLst/>
          </a:prstGeom>
        </p:spPr>
      </p:pic>
      <p:sp>
        <p:nvSpPr>
          <p:cNvPr id="20" name="Rectangle 19"/>
          <p:cNvSpPr/>
          <p:nvPr/>
        </p:nvSpPr>
        <p:spPr>
          <a:xfrm>
            <a:off x="3352800" y="3030538"/>
            <a:ext cx="5499100" cy="723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400" b="0" i="0" u="none" strike="noStrike" kern="1200" spc="0" baseline="0">
                <a:solidFill>
                  <a:sysClr val="windowText" lastClr="000000">
                    <a:lumMod val="65000"/>
                    <a:lumOff val="35000"/>
                  </a:sysClr>
                </a:solidFill>
                <a:latin typeface="+mn-lt"/>
                <a:ea typeface="+mn-ea"/>
                <a:cs typeface="+mn-cs"/>
              </a:defRPr>
            </a:pPr>
            <a:r>
              <a:rPr lang="et-EE" sz="2400" b="1" dirty="0" err="1">
                <a:solidFill>
                  <a:schemeClr val="bg1">
                    <a:lumMod val="75000"/>
                  </a:schemeClr>
                </a:solidFill>
                <a:latin typeface="Maiandra GD" panose="020E0502030308020204" pitchFamily="34" charset="0"/>
              </a:rPr>
              <a:t>Monthly</a:t>
            </a:r>
            <a:r>
              <a:rPr lang="et-EE" sz="2400" b="1" dirty="0">
                <a:solidFill>
                  <a:schemeClr val="bg1">
                    <a:lumMod val="75000"/>
                  </a:schemeClr>
                </a:solidFill>
                <a:latin typeface="Maiandra GD" panose="020E0502030308020204" pitchFamily="34" charset="0"/>
              </a:rPr>
              <a:t> </a:t>
            </a:r>
            <a:r>
              <a:rPr lang="et-EE" sz="2400" b="1" dirty="0" err="1">
                <a:solidFill>
                  <a:schemeClr val="bg1">
                    <a:lumMod val="75000"/>
                  </a:schemeClr>
                </a:solidFill>
                <a:latin typeface="Maiandra GD" panose="020E0502030308020204" pitchFamily="34" charset="0"/>
              </a:rPr>
              <a:t>distribution</a:t>
            </a:r>
            <a:r>
              <a:rPr lang="et-EE" sz="2400" b="1" dirty="0">
                <a:solidFill>
                  <a:schemeClr val="bg1">
                    <a:lumMod val="75000"/>
                  </a:schemeClr>
                </a:solidFill>
                <a:latin typeface="Maiandra GD" panose="020E0502030308020204" pitchFamily="34" charset="0"/>
              </a:rPr>
              <a:t> of </a:t>
            </a:r>
            <a:r>
              <a:rPr lang="et-EE" sz="2400" b="1" dirty="0" err="1">
                <a:solidFill>
                  <a:schemeClr val="bg1">
                    <a:lumMod val="75000"/>
                  </a:schemeClr>
                </a:solidFill>
                <a:latin typeface="Maiandra GD" panose="020E0502030308020204" pitchFamily="34" charset="0"/>
              </a:rPr>
              <a:t>crime</a:t>
            </a:r>
            <a:r>
              <a:rPr lang="et-EE" sz="2400" b="1" dirty="0">
                <a:solidFill>
                  <a:schemeClr val="bg1">
                    <a:lumMod val="75000"/>
                  </a:schemeClr>
                </a:solidFill>
                <a:latin typeface="Maiandra GD" panose="020E0502030308020204" pitchFamily="34" charset="0"/>
              </a:rPr>
              <a:t> </a:t>
            </a:r>
            <a:r>
              <a:rPr lang="et-EE" sz="2400" b="1" dirty="0" err="1">
                <a:solidFill>
                  <a:schemeClr val="bg1">
                    <a:lumMod val="75000"/>
                  </a:schemeClr>
                </a:solidFill>
                <a:latin typeface="Maiandra GD" panose="020E0502030308020204" pitchFamily="34" charset="0"/>
              </a:rPr>
              <a:t>events</a:t>
            </a:r>
            <a:endParaRPr lang="et-EE" sz="2400" b="1" dirty="0">
              <a:solidFill>
                <a:schemeClr val="bg1">
                  <a:lumMod val="75000"/>
                </a:schemeClr>
              </a:solidFill>
              <a:latin typeface="Maiandra GD" panose="020E0502030308020204" pitchFamily="34" charset="0"/>
            </a:endParaRPr>
          </a:p>
        </p:txBody>
      </p:sp>
      <p:grpSp>
        <p:nvGrpSpPr>
          <p:cNvPr id="14" name="Group 13"/>
          <p:cNvGrpSpPr/>
          <p:nvPr/>
        </p:nvGrpSpPr>
        <p:grpSpPr>
          <a:xfrm>
            <a:off x="18858" y="-251149"/>
            <a:ext cx="642066" cy="987258"/>
            <a:chOff x="567057" y="1247746"/>
            <a:chExt cx="1083213" cy="1801474"/>
          </a:xfrm>
        </p:grpSpPr>
        <p:sp>
          <p:nvSpPr>
            <p:cNvPr id="15" name="Oval 14"/>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134209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00312 -0.31458 " pathEditMode="relative" rAng="0" ptsTypes="AA">
                                      <p:cBhvr>
                                        <p:cTn id="6" dur="2000" fill="hold"/>
                                        <p:tgtEl>
                                          <p:spTgt spid="5"/>
                                        </p:tgtEl>
                                        <p:attrNameLst>
                                          <p:attrName>ppt_x</p:attrName>
                                          <p:attrName>ppt_y</p:attrName>
                                        </p:attrNameLst>
                                      </p:cBhvr>
                                      <p:rCtr x="156" y="-15741"/>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
                                        </p:tgtEl>
                                        <p:attrNameLst>
                                          <p:attrName>ppt_x</p:attrName>
                                          <p:attrName>ppt_y</p:attrName>
                                        </p:attrNameLst>
                                      </p:cBhvr>
                                    </p:animMotion>
                                  </p:childTnLst>
                                </p:cTn>
                              </p:par>
                              <p:par>
                                <p:cTn id="9" presetID="1" presetClass="exit"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74749"/>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13" t="533" r="513"/>
          <a:stretch/>
        </p:blipFill>
        <p:spPr>
          <a:xfrm>
            <a:off x="1295400" y="36576"/>
            <a:ext cx="9601200" cy="6821424"/>
          </a:xfrm>
          <a:prstGeom prst="rect">
            <a:avLst/>
          </a:prstGeom>
        </p:spPr>
      </p:pic>
      <p:sp>
        <p:nvSpPr>
          <p:cNvPr id="6" name="Rectangle 5"/>
          <p:cNvSpPr/>
          <p:nvPr/>
        </p:nvSpPr>
        <p:spPr>
          <a:xfrm>
            <a:off x="4483100" y="203200"/>
            <a:ext cx="901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Winter</a:t>
            </a:r>
          </a:p>
        </p:txBody>
      </p:sp>
      <p:sp>
        <p:nvSpPr>
          <p:cNvPr id="7" name="Rectangle 6"/>
          <p:cNvSpPr/>
          <p:nvPr/>
        </p:nvSpPr>
        <p:spPr>
          <a:xfrm>
            <a:off x="4356100" y="3670300"/>
            <a:ext cx="1028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Summer</a:t>
            </a:r>
          </a:p>
        </p:txBody>
      </p:sp>
      <p:sp>
        <p:nvSpPr>
          <p:cNvPr id="8" name="Rectangle 7"/>
          <p:cNvSpPr/>
          <p:nvPr/>
        </p:nvSpPr>
        <p:spPr>
          <a:xfrm>
            <a:off x="9347200" y="206108"/>
            <a:ext cx="1028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Spring</a:t>
            </a:r>
          </a:p>
        </p:txBody>
      </p:sp>
      <p:sp>
        <p:nvSpPr>
          <p:cNvPr id="9" name="Rectangle 8"/>
          <p:cNvSpPr/>
          <p:nvPr/>
        </p:nvSpPr>
        <p:spPr>
          <a:xfrm>
            <a:off x="9321800" y="3577494"/>
            <a:ext cx="1028700" cy="279400"/>
          </a:xfrm>
          <a:prstGeom prst="rect">
            <a:avLst/>
          </a:prstGeom>
          <a:solidFill>
            <a:srgbClr val="47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iandra GD" panose="020E0502030308020204" pitchFamily="34" charset="0"/>
              </a:rPr>
              <a:t>Fall</a:t>
            </a:r>
          </a:p>
        </p:txBody>
      </p:sp>
      <p:grpSp>
        <p:nvGrpSpPr>
          <p:cNvPr id="10" name="Group 9"/>
          <p:cNvGrpSpPr/>
          <p:nvPr/>
        </p:nvGrpSpPr>
        <p:grpSpPr>
          <a:xfrm>
            <a:off x="18858" y="-251149"/>
            <a:ext cx="642066" cy="987258"/>
            <a:chOff x="567057" y="1247746"/>
            <a:chExt cx="1083213" cy="1801474"/>
          </a:xfrm>
        </p:grpSpPr>
        <p:sp>
          <p:nvSpPr>
            <p:cNvPr id="11" name="Oval 10"/>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249960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D7B8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30" t="711" r="859"/>
          <a:stretch/>
        </p:blipFill>
        <p:spPr>
          <a:xfrm>
            <a:off x="1267968" y="48768"/>
            <a:ext cx="9595104" cy="6809232"/>
          </a:xfrm>
          <a:prstGeom prst="rect">
            <a:avLst/>
          </a:prstGeom>
        </p:spPr>
      </p:pic>
      <p:grpSp>
        <p:nvGrpSpPr>
          <p:cNvPr id="6" name="Group 5"/>
          <p:cNvGrpSpPr/>
          <p:nvPr/>
        </p:nvGrpSpPr>
        <p:grpSpPr>
          <a:xfrm>
            <a:off x="18858" y="-251149"/>
            <a:ext cx="642066" cy="987258"/>
            <a:chOff x="567057" y="1247746"/>
            <a:chExt cx="1083213" cy="1801474"/>
          </a:xfrm>
        </p:grpSpPr>
        <p:sp>
          <p:nvSpPr>
            <p:cNvPr id="7" name="Oval 6"/>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36470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7747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56" t="533" r="984"/>
          <a:stretch/>
        </p:blipFill>
        <p:spPr>
          <a:xfrm>
            <a:off x="1280160" y="36576"/>
            <a:ext cx="9570720" cy="6821424"/>
          </a:xfrm>
          <a:prstGeom prst="rect">
            <a:avLst/>
          </a:prstGeom>
        </p:spPr>
      </p:pic>
      <p:grpSp>
        <p:nvGrpSpPr>
          <p:cNvPr id="6" name="Group 5"/>
          <p:cNvGrpSpPr/>
          <p:nvPr/>
        </p:nvGrpSpPr>
        <p:grpSpPr>
          <a:xfrm>
            <a:off x="18858" y="-251149"/>
            <a:ext cx="642066" cy="987258"/>
            <a:chOff x="567057" y="1247746"/>
            <a:chExt cx="1083213" cy="1801474"/>
          </a:xfrm>
        </p:grpSpPr>
        <p:sp>
          <p:nvSpPr>
            <p:cNvPr id="7" name="Oval 6"/>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2407395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D7B84"/>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55" t="711" r="355"/>
          <a:stretch/>
        </p:blipFill>
        <p:spPr>
          <a:xfrm>
            <a:off x="1280160" y="48768"/>
            <a:ext cx="9631680" cy="6809232"/>
          </a:xfrm>
          <a:prstGeom prst="rect">
            <a:avLst/>
          </a:prstGeom>
        </p:spPr>
      </p:pic>
      <p:grpSp>
        <p:nvGrpSpPr>
          <p:cNvPr id="7" name="Group 6"/>
          <p:cNvGrpSpPr/>
          <p:nvPr/>
        </p:nvGrpSpPr>
        <p:grpSpPr>
          <a:xfrm>
            <a:off x="18858" y="-251149"/>
            <a:ext cx="642066" cy="987258"/>
            <a:chOff x="567057" y="1247746"/>
            <a:chExt cx="1083213" cy="1801474"/>
          </a:xfrm>
        </p:grpSpPr>
        <p:sp>
          <p:nvSpPr>
            <p:cNvPr id="8" name="Oval 7"/>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7"/>
            <p:cNvSpPr>
              <a:spLocks noChangeArrowheads="1"/>
            </p:cNvSpPr>
            <p:nvPr/>
          </p:nvSpPr>
          <p:spPr bwMode="auto">
            <a:xfrm>
              <a:off x="567057" y="1247746"/>
              <a:ext cx="1083213" cy="180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1" i="0" u="none" strike="noStrike" kern="0" cap="none" spc="0" normalizeH="0" baseline="0" noProof="0" dirty="0">
                  <a:ln>
                    <a:noFill/>
                  </a:ln>
                  <a:solidFill>
                    <a:schemeClr val="bg1">
                      <a:lumMod val="85000"/>
                    </a:schemeClr>
                  </a:solidFill>
                  <a:effectLst/>
                  <a:uLnTx/>
                  <a:uFillTx/>
                  <a:latin typeface="Maiandra GD" panose="020E0502030308020204" pitchFamily="34" charset="0"/>
                </a:rPr>
                <a:t>1</a:t>
              </a:r>
            </a:p>
          </p:txBody>
        </p:sp>
      </p:grpSp>
    </p:spTree>
    <p:extLst>
      <p:ext uri="{BB962C8B-B14F-4D97-AF65-F5344CB8AC3E}">
        <p14:creationId xmlns:p14="http://schemas.microsoft.com/office/powerpoint/2010/main" val="1670854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Grey Gold">
      <a:dk1>
        <a:sysClr val="windowText" lastClr="000000"/>
      </a:dk1>
      <a:lt1>
        <a:sysClr val="window" lastClr="FFFFFF"/>
      </a:lt1>
      <a:dk2>
        <a:srgbClr val="000000"/>
      </a:dk2>
      <a:lt2>
        <a:srgbClr val="F8F8F8"/>
      </a:lt2>
      <a:accent1>
        <a:srgbClr val="D5D5D5"/>
      </a:accent1>
      <a:accent2>
        <a:srgbClr val="B2B2B2"/>
      </a:accent2>
      <a:accent3>
        <a:srgbClr val="FF531D"/>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8">
      <a:dk1>
        <a:srgbClr val="070707"/>
      </a:dk1>
      <a:lt1>
        <a:srgbClr val="F4F4F4"/>
      </a:lt1>
      <a:dk2>
        <a:srgbClr val="A0A0A3"/>
      </a:dk2>
      <a:lt2>
        <a:srgbClr val="E5E5E5"/>
      </a:lt2>
      <a:accent1>
        <a:srgbClr val="F89915"/>
      </a:accent1>
      <a:accent2>
        <a:srgbClr val="F89915"/>
      </a:accent2>
      <a:accent3>
        <a:srgbClr val="F89915"/>
      </a:accent3>
      <a:accent4>
        <a:srgbClr val="F89915"/>
      </a:accent4>
      <a:accent5>
        <a:srgbClr val="F89915"/>
      </a:accent5>
      <a:accent6>
        <a:srgbClr val="F89915"/>
      </a:accent6>
      <a:hlink>
        <a:srgbClr val="FD5F1A"/>
      </a:hlink>
      <a:folHlink>
        <a:srgbClr val="5FA938"/>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886</TotalTime>
  <Words>665</Words>
  <Application>Microsoft Office PowerPoint</Application>
  <PresentationFormat>Widescreen</PresentationFormat>
  <Paragraphs>267</Paragraphs>
  <Slides>17</Slides>
  <Notes>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17</vt:i4>
      </vt:variant>
    </vt:vector>
  </HeadingPairs>
  <TitlesOfParts>
    <vt:vector size="28" baseType="lpstr">
      <vt:lpstr>Arial</vt:lpstr>
      <vt:lpstr>Bebas Neue</vt:lpstr>
      <vt:lpstr>Berlin Sans FB Demi</vt:lpstr>
      <vt:lpstr>Calibri</vt:lpstr>
      <vt:lpstr>Calibri Light</vt:lpstr>
      <vt:lpstr>Lithos Pro Regular</vt:lpstr>
      <vt:lpstr>Maiandra GD</vt:lpstr>
      <vt:lpstr>Raleway</vt:lpstr>
      <vt:lpstr>Office Theme</vt:lpstr>
      <vt:lpstr>1_Office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RACHID BERGHOUT</dc:creator>
  <cp:lastModifiedBy>Rachid Berghout</cp:lastModifiedBy>
  <cp:revision>278</cp:revision>
  <dcterms:created xsi:type="dcterms:W3CDTF">2019-03-27T19:38:07Z</dcterms:created>
  <dcterms:modified xsi:type="dcterms:W3CDTF">2020-07-03T09:56:01Z</dcterms:modified>
</cp:coreProperties>
</file>